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1"/>
  </p:notesMasterIdLst>
  <p:sldIdLst>
    <p:sldId id="256" r:id="rId2"/>
    <p:sldId id="258" r:id="rId3"/>
    <p:sldId id="259" r:id="rId4"/>
    <p:sldId id="260" r:id="rId5"/>
    <p:sldId id="306" r:id="rId6"/>
    <p:sldId id="261" r:id="rId7"/>
    <p:sldId id="262" r:id="rId8"/>
    <p:sldId id="263" r:id="rId9"/>
    <p:sldId id="264" r:id="rId10"/>
    <p:sldId id="307" r:id="rId11"/>
    <p:sldId id="265" r:id="rId12"/>
    <p:sldId id="309" r:id="rId13"/>
    <p:sldId id="310" r:id="rId14"/>
    <p:sldId id="308"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267" r:id="rId44"/>
    <p:sldId id="340" r:id="rId45"/>
    <p:sldId id="341" r:id="rId46"/>
    <p:sldId id="342" r:id="rId47"/>
    <p:sldId id="343" r:id="rId48"/>
    <p:sldId id="344" r:id="rId49"/>
    <p:sldId id="345" r:id="rId50"/>
    <p:sldId id="346" r:id="rId51"/>
    <p:sldId id="347" r:id="rId52"/>
    <p:sldId id="348" r:id="rId53"/>
    <p:sldId id="349" r:id="rId54"/>
    <p:sldId id="350" r:id="rId55"/>
    <p:sldId id="268" r:id="rId56"/>
    <p:sldId id="269" r:id="rId57"/>
    <p:sldId id="272" r:id="rId58"/>
    <p:sldId id="271" r:id="rId59"/>
    <p:sldId id="274" r:id="rId60"/>
  </p:sldIdLst>
  <p:sldSz cx="9144000" cy="5143500" type="screen16x9"/>
  <p:notesSz cx="6858000" cy="9144000"/>
  <p:embeddedFontLst>
    <p:embeddedFont>
      <p:font typeface="Anaheim" panose="020B0604020202020204" charset="0"/>
      <p:regular r:id="rId62"/>
    </p:embeddedFont>
    <p:embeddedFont>
      <p:font typeface="Bebas Neue" panose="020B0606020202050201" pitchFamily="34" charset="0"/>
      <p:regular r:id="rId63"/>
    </p:embeddedFont>
    <p:embeddedFont>
      <p:font typeface="Montserrat" panose="00000500000000000000" pitchFamily="2" charset="-93"/>
      <p:regular r:id="rId64"/>
      <p:bold r:id="rId65"/>
      <p:italic r:id="rId66"/>
      <p:boldItalic r:id="rId67"/>
    </p:embeddedFont>
    <p:embeddedFont>
      <p:font typeface="Montserrat Black" panose="00000A00000000000000" pitchFamily="2" charset="-93"/>
      <p:bold r:id="rId68"/>
      <p:boldItalic r:id="rId69"/>
    </p:embeddedFont>
    <p:embeddedFont>
      <p:font typeface="Nunito Light" pitchFamily="2" charset="-93"/>
      <p:regular r:id="rId70"/>
      <p:italic r:id="rId71"/>
    </p:embeddedFont>
    <p:embeddedFont>
      <p:font typeface="PT Sans" panose="020B050302020302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Sy Hoang Lam" initials="NSHL" lastIdx="1" clrIdx="0">
    <p:extLst>
      <p:ext uri="{19B8F6BF-5375-455C-9EA6-DF929625EA0E}">
        <p15:presenceInfo xmlns:p15="http://schemas.microsoft.com/office/powerpoint/2012/main" userId="Nguyen Sy Hoang L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AB4FA5-EDF4-4C5F-923B-EA922F181E2C}">
  <a:tblStyle styleId="{03AB4FA5-EDF4-4C5F-923B-EA922F181E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64" d="100"/>
          <a:sy n="64" d="100"/>
        </p:scale>
        <p:origin x="38"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439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16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45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01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665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33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0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7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49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376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028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397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748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564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578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73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255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022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356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571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39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162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76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427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54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0942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318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510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060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469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91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366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228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315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075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776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798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58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971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792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793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678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9497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852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1734a882cf6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1734a882cf6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1734a882cf6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1734a882cf6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6"/>
        <p:cNvGrpSpPr/>
        <p:nvPr/>
      </p:nvGrpSpPr>
      <p:grpSpPr>
        <a:xfrm>
          <a:off x="0" y="0"/>
          <a:ext cx="0" cy="0"/>
          <a:chOff x="0" y="0"/>
          <a:chExt cx="0" cy="0"/>
        </a:xfrm>
      </p:grpSpPr>
      <p:sp>
        <p:nvSpPr>
          <p:cNvPr id="597" name="Google Shape;597;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98" name="Google Shape;598;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599" name="Google Shape;599;p14"/>
          <p:cNvGrpSpPr/>
          <p:nvPr/>
        </p:nvGrpSpPr>
        <p:grpSpPr>
          <a:xfrm>
            <a:off x="7107962" y="-355553"/>
            <a:ext cx="1934332" cy="1332011"/>
            <a:chOff x="7107962" y="-355553"/>
            <a:chExt cx="1934332" cy="1332011"/>
          </a:xfrm>
        </p:grpSpPr>
        <p:sp>
          <p:nvSpPr>
            <p:cNvPr id="600" name="Google Shape;600;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14"/>
          <p:cNvGrpSpPr/>
          <p:nvPr/>
        </p:nvGrpSpPr>
        <p:grpSpPr>
          <a:xfrm>
            <a:off x="108580" y="3475490"/>
            <a:ext cx="1961773" cy="2399979"/>
            <a:chOff x="108580" y="3135490"/>
            <a:chExt cx="1961773" cy="2399979"/>
          </a:xfrm>
        </p:grpSpPr>
        <p:sp>
          <p:nvSpPr>
            <p:cNvPr id="609" name="Google Shape;609;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14"/>
            <p:cNvGrpSpPr/>
            <p:nvPr/>
          </p:nvGrpSpPr>
          <p:grpSpPr>
            <a:xfrm>
              <a:off x="108580" y="3135490"/>
              <a:ext cx="1961773" cy="2399979"/>
              <a:chOff x="108580" y="3135490"/>
              <a:chExt cx="1961773" cy="2399979"/>
            </a:xfrm>
          </p:grpSpPr>
          <p:sp>
            <p:nvSpPr>
              <p:cNvPr id="614" name="Google Shape;614;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4" name="Google Shape;644;p15"/>
          <p:cNvSpPr txBox="1">
            <a:spLocks noGrp="1"/>
          </p:cNvSpPr>
          <p:nvPr>
            <p:ph type="subTitle" idx="1"/>
          </p:nvPr>
        </p:nvSpPr>
        <p:spPr>
          <a:xfrm>
            <a:off x="720000" y="2986350"/>
            <a:ext cx="3594000" cy="9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5" name="Google Shape;645;p1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46"/>
        <p:cNvGrpSpPr/>
        <p:nvPr/>
      </p:nvGrpSpPr>
      <p:grpSpPr>
        <a:xfrm>
          <a:off x="0" y="0"/>
          <a:ext cx="0" cy="0"/>
          <a:chOff x="0" y="0"/>
          <a:chExt cx="0" cy="0"/>
        </a:xfrm>
      </p:grpSpPr>
      <p:sp>
        <p:nvSpPr>
          <p:cNvPr id="647" name="Google Shape;647;p16"/>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8" name="Google Shape;648;p16"/>
          <p:cNvSpPr txBox="1">
            <a:spLocks noGrp="1"/>
          </p:cNvSpPr>
          <p:nvPr>
            <p:ph type="subTitle" idx="1"/>
          </p:nvPr>
        </p:nvSpPr>
        <p:spPr>
          <a:xfrm>
            <a:off x="720000" y="1448250"/>
            <a:ext cx="44664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grpSp>
        <p:nvGrpSpPr>
          <p:cNvPr id="649" name="Google Shape;649;p16"/>
          <p:cNvGrpSpPr/>
          <p:nvPr/>
        </p:nvGrpSpPr>
        <p:grpSpPr>
          <a:xfrm rot="10800000">
            <a:off x="5530217" y="3471726"/>
            <a:ext cx="3811962" cy="1913484"/>
            <a:chOff x="4673664" y="4413931"/>
            <a:chExt cx="3811962" cy="1913484"/>
          </a:xfrm>
        </p:grpSpPr>
        <p:grpSp>
          <p:nvGrpSpPr>
            <p:cNvPr id="650" name="Google Shape;650;p16"/>
            <p:cNvGrpSpPr/>
            <p:nvPr/>
          </p:nvGrpSpPr>
          <p:grpSpPr>
            <a:xfrm>
              <a:off x="4673664" y="4413931"/>
              <a:ext cx="3811962" cy="1913484"/>
              <a:chOff x="3825164" y="2626856"/>
              <a:chExt cx="3811962" cy="1913484"/>
            </a:xfrm>
          </p:grpSpPr>
          <p:sp>
            <p:nvSpPr>
              <p:cNvPr id="651" name="Google Shape;651;p16"/>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39"/>
        <p:cNvGrpSpPr/>
        <p:nvPr/>
      </p:nvGrpSpPr>
      <p:grpSpPr>
        <a:xfrm>
          <a:off x="0" y="0"/>
          <a:ext cx="0" cy="0"/>
          <a:chOff x="0" y="0"/>
          <a:chExt cx="0" cy="0"/>
        </a:xfrm>
      </p:grpSpPr>
      <p:sp>
        <p:nvSpPr>
          <p:cNvPr id="840" name="Google Shape;840;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1" name="Google Shape;841;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2" name="Google Shape;842;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6" name="Google Shape;846;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49" name="Google Shape;849;p23"/>
          <p:cNvGrpSpPr/>
          <p:nvPr/>
        </p:nvGrpSpPr>
        <p:grpSpPr>
          <a:xfrm flipH="1">
            <a:off x="-884258" y="-507956"/>
            <a:ext cx="2532725" cy="1881750"/>
            <a:chOff x="7221517" y="-507956"/>
            <a:chExt cx="2532725" cy="1881750"/>
          </a:xfrm>
        </p:grpSpPr>
        <p:sp>
          <p:nvSpPr>
            <p:cNvPr id="850" name="Google Shape;850;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3"/>
          <p:cNvGrpSpPr/>
          <p:nvPr/>
        </p:nvGrpSpPr>
        <p:grpSpPr>
          <a:xfrm flipH="1">
            <a:off x="7421542" y="4092619"/>
            <a:ext cx="2532725" cy="1881750"/>
            <a:chOff x="7221517" y="-507956"/>
            <a:chExt cx="2532725" cy="1881750"/>
          </a:xfrm>
        </p:grpSpPr>
        <p:sp>
          <p:nvSpPr>
            <p:cNvPr id="861" name="Google Shape;86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1"/>
        <p:cNvGrpSpPr/>
        <p:nvPr/>
      </p:nvGrpSpPr>
      <p:grpSpPr>
        <a:xfrm>
          <a:off x="0" y="0"/>
          <a:ext cx="0" cy="0"/>
          <a:chOff x="0" y="0"/>
          <a:chExt cx="0" cy="0"/>
        </a:xfrm>
      </p:grpSpPr>
      <p:sp>
        <p:nvSpPr>
          <p:cNvPr id="922" name="Google Shape;922;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3" name="Google Shape;923;p26"/>
          <p:cNvGrpSpPr/>
          <p:nvPr/>
        </p:nvGrpSpPr>
        <p:grpSpPr>
          <a:xfrm rot="10800000">
            <a:off x="7221517" y="-1342256"/>
            <a:ext cx="2532725" cy="1881750"/>
            <a:chOff x="7221517" y="-507956"/>
            <a:chExt cx="2532725" cy="1881750"/>
          </a:xfrm>
        </p:grpSpPr>
        <p:sp>
          <p:nvSpPr>
            <p:cNvPr id="924" name="Google Shape;924;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6"/>
          <p:cNvGrpSpPr/>
          <p:nvPr/>
        </p:nvGrpSpPr>
        <p:grpSpPr>
          <a:xfrm rot="10800000" flipH="1">
            <a:off x="-465158" y="-1342256"/>
            <a:ext cx="2532725" cy="1881750"/>
            <a:chOff x="7221517" y="-507956"/>
            <a:chExt cx="2532725" cy="1881750"/>
          </a:xfrm>
        </p:grpSpPr>
        <p:sp>
          <p:nvSpPr>
            <p:cNvPr id="935" name="Google Shape;93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45"/>
        <p:cNvGrpSpPr/>
        <p:nvPr/>
      </p:nvGrpSpPr>
      <p:grpSpPr>
        <a:xfrm>
          <a:off x="0" y="0"/>
          <a:ext cx="0" cy="0"/>
          <a:chOff x="0" y="0"/>
          <a:chExt cx="0" cy="0"/>
        </a:xfrm>
      </p:grpSpPr>
      <p:sp>
        <p:nvSpPr>
          <p:cNvPr id="946" name="Google Shape;946;p27"/>
          <p:cNvSpPr txBox="1">
            <a:spLocks noGrp="1"/>
          </p:cNvSpPr>
          <p:nvPr>
            <p:ph type="title" hasCustomPrompt="1"/>
          </p:nvPr>
        </p:nvSpPr>
        <p:spPr>
          <a:xfrm>
            <a:off x="713213" y="67022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7" name="Google Shape;947;p27"/>
          <p:cNvSpPr txBox="1">
            <a:spLocks noGrp="1"/>
          </p:cNvSpPr>
          <p:nvPr>
            <p:ph type="subTitle" idx="1"/>
          </p:nvPr>
        </p:nvSpPr>
        <p:spPr>
          <a:xfrm>
            <a:off x="713213" y="1439127"/>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8" name="Google Shape;948;p27"/>
          <p:cNvSpPr txBox="1">
            <a:spLocks noGrp="1"/>
          </p:cNvSpPr>
          <p:nvPr>
            <p:ph type="title" idx="2" hasCustomPrompt="1"/>
          </p:nvPr>
        </p:nvSpPr>
        <p:spPr>
          <a:xfrm>
            <a:off x="3733963" y="2069800"/>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9" name="Google Shape;949;p27"/>
          <p:cNvSpPr txBox="1">
            <a:spLocks noGrp="1"/>
          </p:cNvSpPr>
          <p:nvPr>
            <p:ph type="subTitle" idx="3"/>
          </p:nvPr>
        </p:nvSpPr>
        <p:spPr>
          <a:xfrm>
            <a:off x="3733963" y="2838708"/>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50" name="Google Shape;950;p27"/>
          <p:cNvSpPr txBox="1">
            <a:spLocks noGrp="1"/>
          </p:cNvSpPr>
          <p:nvPr>
            <p:ph type="title" idx="4" hasCustomPrompt="1"/>
          </p:nvPr>
        </p:nvSpPr>
        <p:spPr>
          <a:xfrm>
            <a:off x="713213" y="346937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1" name="Google Shape;951;p27"/>
          <p:cNvSpPr txBox="1">
            <a:spLocks noGrp="1"/>
          </p:cNvSpPr>
          <p:nvPr>
            <p:ph type="subTitle" idx="5"/>
          </p:nvPr>
        </p:nvSpPr>
        <p:spPr>
          <a:xfrm>
            <a:off x="713213" y="4238290"/>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952" name="Google Shape;952;p27"/>
          <p:cNvGrpSpPr/>
          <p:nvPr/>
        </p:nvGrpSpPr>
        <p:grpSpPr>
          <a:xfrm rot="10800000">
            <a:off x="6611267" y="3525019"/>
            <a:ext cx="2532725" cy="1881750"/>
            <a:chOff x="7221517" y="-507956"/>
            <a:chExt cx="2532725" cy="1881750"/>
          </a:xfrm>
        </p:grpSpPr>
        <p:sp>
          <p:nvSpPr>
            <p:cNvPr id="953" name="Google Shape;953;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27"/>
          <p:cNvGrpSpPr/>
          <p:nvPr/>
        </p:nvGrpSpPr>
        <p:grpSpPr>
          <a:xfrm>
            <a:off x="7078642" y="-256406"/>
            <a:ext cx="2532725" cy="1881750"/>
            <a:chOff x="7221517" y="-507956"/>
            <a:chExt cx="2532725" cy="1881750"/>
          </a:xfrm>
        </p:grpSpPr>
        <p:sp>
          <p:nvSpPr>
            <p:cNvPr id="964" name="Google Shape;964;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974"/>
        <p:cNvGrpSpPr/>
        <p:nvPr/>
      </p:nvGrpSpPr>
      <p:grpSpPr>
        <a:xfrm>
          <a:off x="0" y="0"/>
          <a:ext cx="0" cy="0"/>
          <a:chOff x="0" y="0"/>
          <a:chExt cx="0" cy="0"/>
        </a:xfrm>
      </p:grpSpPr>
      <p:sp>
        <p:nvSpPr>
          <p:cNvPr id="975" name="Google Shape;975;p28"/>
          <p:cNvSpPr txBox="1">
            <a:spLocks noGrp="1"/>
          </p:cNvSpPr>
          <p:nvPr>
            <p:ph type="title" hasCustomPrompt="1"/>
          </p:nvPr>
        </p:nvSpPr>
        <p:spPr>
          <a:xfrm>
            <a:off x="1200575" y="2456174"/>
            <a:ext cx="13989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6" name="Google Shape;976;p28"/>
          <p:cNvSpPr txBox="1">
            <a:spLocks noGrp="1"/>
          </p:cNvSpPr>
          <p:nvPr>
            <p:ph type="subTitle" idx="1"/>
          </p:nvPr>
        </p:nvSpPr>
        <p:spPr>
          <a:xfrm>
            <a:off x="713225"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77" name="Google Shape;977;p28"/>
          <p:cNvSpPr txBox="1">
            <a:spLocks noGrp="1"/>
          </p:cNvSpPr>
          <p:nvPr>
            <p:ph type="subTitle" idx="2"/>
          </p:nvPr>
        </p:nvSpPr>
        <p:spPr>
          <a:xfrm>
            <a:off x="713225"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78" name="Google Shape;978;p28"/>
          <p:cNvSpPr txBox="1">
            <a:spLocks noGrp="1"/>
          </p:cNvSpPr>
          <p:nvPr>
            <p:ph type="title" idx="3" hasCustomPrompt="1"/>
          </p:nvPr>
        </p:nvSpPr>
        <p:spPr>
          <a:xfrm>
            <a:off x="3869735" y="2456174"/>
            <a:ext cx="1397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9" name="Google Shape;979;p28"/>
          <p:cNvSpPr txBox="1">
            <a:spLocks noGrp="1"/>
          </p:cNvSpPr>
          <p:nvPr>
            <p:ph type="subTitle" idx="4"/>
          </p:nvPr>
        </p:nvSpPr>
        <p:spPr>
          <a:xfrm>
            <a:off x="3381787"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80" name="Google Shape;980;p28"/>
          <p:cNvSpPr txBox="1">
            <a:spLocks noGrp="1"/>
          </p:cNvSpPr>
          <p:nvPr>
            <p:ph type="subTitle" idx="5"/>
          </p:nvPr>
        </p:nvSpPr>
        <p:spPr>
          <a:xfrm>
            <a:off x="3381785"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81" name="Google Shape;981;p28"/>
          <p:cNvSpPr txBox="1">
            <a:spLocks noGrp="1"/>
          </p:cNvSpPr>
          <p:nvPr>
            <p:ph type="title" idx="6" hasCustomPrompt="1"/>
          </p:nvPr>
        </p:nvSpPr>
        <p:spPr>
          <a:xfrm>
            <a:off x="6538296" y="2456174"/>
            <a:ext cx="1397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2" name="Google Shape;982;p28"/>
          <p:cNvSpPr txBox="1">
            <a:spLocks noGrp="1"/>
          </p:cNvSpPr>
          <p:nvPr>
            <p:ph type="subTitle" idx="7"/>
          </p:nvPr>
        </p:nvSpPr>
        <p:spPr>
          <a:xfrm>
            <a:off x="6050349"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83" name="Google Shape;983;p28"/>
          <p:cNvSpPr txBox="1">
            <a:spLocks noGrp="1"/>
          </p:cNvSpPr>
          <p:nvPr>
            <p:ph type="subTitle" idx="8"/>
          </p:nvPr>
        </p:nvSpPr>
        <p:spPr>
          <a:xfrm>
            <a:off x="6050346"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84" name="Google Shape;984;p28"/>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985" name="Google Shape;985;p28"/>
          <p:cNvGrpSpPr/>
          <p:nvPr/>
        </p:nvGrpSpPr>
        <p:grpSpPr>
          <a:xfrm rot="-10638711">
            <a:off x="-2374723" y="-345865"/>
            <a:ext cx="3485299" cy="1363521"/>
            <a:chOff x="5000328" y="4413931"/>
            <a:chExt cx="3485298" cy="1363521"/>
          </a:xfrm>
        </p:grpSpPr>
        <p:grpSp>
          <p:nvGrpSpPr>
            <p:cNvPr id="986" name="Google Shape;986;p28"/>
            <p:cNvGrpSpPr/>
            <p:nvPr/>
          </p:nvGrpSpPr>
          <p:grpSpPr>
            <a:xfrm>
              <a:off x="5000328" y="4413931"/>
              <a:ext cx="3485298" cy="1363521"/>
              <a:chOff x="4151828" y="2626856"/>
              <a:chExt cx="3485298" cy="1363521"/>
            </a:xfrm>
          </p:grpSpPr>
          <p:sp>
            <p:nvSpPr>
              <p:cNvPr id="987" name="Google Shape;987;p2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2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3"/>
        <p:cNvGrpSpPr/>
        <p:nvPr/>
      </p:nvGrpSpPr>
      <p:grpSpPr>
        <a:xfrm>
          <a:off x="0" y="0"/>
          <a:ext cx="0" cy="0"/>
          <a:chOff x="0" y="0"/>
          <a:chExt cx="0" cy="0"/>
        </a:xfrm>
      </p:grpSpPr>
      <p:sp>
        <p:nvSpPr>
          <p:cNvPr id="444" name="Google Shape;444;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5" name="Google Shape;445;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46" name="Google Shape;446;p11"/>
          <p:cNvGrpSpPr/>
          <p:nvPr/>
        </p:nvGrpSpPr>
        <p:grpSpPr>
          <a:xfrm rot="10800000">
            <a:off x="4305914" y="3662226"/>
            <a:ext cx="5036265" cy="4113315"/>
            <a:chOff x="4780389" y="2513201"/>
            <a:chExt cx="5036265" cy="4113315"/>
          </a:xfrm>
        </p:grpSpPr>
        <p:grpSp>
          <p:nvGrpSpPr>
            <p:cNvPr id="447" name="Google Shape;447;p11"/>
            <p:cNvGrpSpPr/>
            <p:nvPr/>
          </p:nvGrpSpPr>
          <p:grpSpPr>
            <a:xfrm>
              <a:off x="4780389" y="2513201"/>
              <a:ext cx="5036265" cy="4113315"/>
              <a:chOff x="4673664" y="2214101"/>
              <a:chExt cx="5036265" cy="4113315"/>
            </a:xfrm>
          </p:grpSpPr>
          <p:sp>
            <p:nvSpPr>
              <p:cNvPr id="448" name="Google Shape;448;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11"/>
              <p:cNvGrpSpPr/>
              <p:nvPr/>
            </p:nvGrpSpPr>
            <p:grpSpPr>
              <a:xfrm>
                <a:off x="4673664" y="2214101"/>
                <a:ext cx="5036265" cy="4113315"/>
                <a:chOff x="4673664" y="2214101"/>
                <a:chExt cx="5036265" cy="4113315"/>
              </a:xfrm>
            </p:grpSpPr>
            <p:grpSp>
              <p:nvGrpSpPr>
                <p:cNvPr id="450" name="Google Shape;450;p11"/>
                <p:cNvGrpSpPr/>
                <p:nvPr/>
              </p:nvGrpSpPr>
              <p:grpSpPr>
                <a:xfrm>
                  <a:off x="4673664" y="2214101"/>
                  <a:ext cx="5036265" cy="4113315"/>
                  <a:chOff x="3825164" y="427026"/>
                  <a:chExt cx="5036265" cy="4113315"/>
                </a:xfrm>
              </p:grpSpPr>
              <p:sp>
                <p:nvSpPr>
                  <p:cNvPr id="451" name="Google Shape;451;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7" name="Google Shape;487;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1"/>
          <p:cNvGrpSpPr/>
          <p:nvPr/>
        </p:nvGrpSpPr>
        <p:grpSpPr>
          <a:xfrm>
            <a:off x="-128336" y="-2516262"/>
            <a:ext cx="5036265" cy="4113315"/>
            <a:chOff x="4780389" y="2513201"/>
            <a:chExt cx="5036265" cy="4113315"/>
          </a:xfrm>
        </p:grpSpPr>
        <p:grpSp>
          <p:nvGrpSpPr>
            <p:cNvPr id="491" name="Google Shape;491;p11"/>
            <p:cNvGrpSpPr/>
            <p:nvPr/>
          </p:nvGrpSpPr>
          <p:grpSpPr>
            <a:xfrm>
              <a:off x="4780389" y="2513201"/>
              <a:ext cx="5036265" cy="4113315"/>
              <a:chOff x="4673664" y="2214101"/>
              <a:chExt cx="5036265" cy="4113315"/>
            </a:xfrm>
          </p:grpSpPr>
          <p:sp>
            <p:nvSpPr>
              <p:cNvPr id="492" name="Google Shape;492;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11"/>
              <p:cNvGrpSpPr/>
              <p:nvPr/>
            </p:nvGrpSpPr>
            <p:grpSpPr>
              <a:xfrm>
                <a:off x="4673664" y="2214101"/>
                <a:ext cx="5036265" cy="4113315"/>
                <a:chOff x="4673664" y="2214101"/>
                <a:chExt cx="5036265" cy="4113315"/>
              </a:xfrm>
            </p:grpSpPr>
            <p:grpSp>
              <p:nvGrpSpPr>
                <p:cNvPr id="494" name="Google Shape;494;p11"/>
                <p:cNvGrpSpPr/>
                <p:nvPr/>
              </p:nvGrpSpPr>
              <p:grpSpPr>
                <a:xfrm>
                  <a:off x="4673664" y="2214101"/>
                  <a:ext cx="5036265" cy="4113315"/>
                  <a:chOff x="3825164" y="427026"/>
                  <a:chExt cx="5036265" cy="4113315"/>
                </a:xfrm>
              </p:grpSpPr>
              <p:sp>
                <p:nvSpPr>
                  <p:cNvPr id="495" name="Google Shape;495;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1" name="Google Shape;531;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8" r:id="rId14"/>
    <p:sldLayoutId id="2147483669" r:id="rId15"/>
    <p:sldLayoutId id="2147483672" r:id="rId16"/>
    <p:sldLayoutId id="2147483673" r:id="rId17"/>
    <p:sldLayoutId id="2147483674" r:id="rId18"/>
    <p:sldLayoutId id="2147483676" r:id="rId19"/>
    <p:sldLayoutId id="214748367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7.jp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jp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0" name="Google Shape;1250;p35"/>
          <p:cNvSpPr txBox="1">
            <a:spLocks noGrp="1"/>
          </p:cNvSpPr>
          <p:nvPr>
            <p:ph type="ctrTitle"/>
          </p:nvPr>
        </p:nvSpPr>
        <p:spPr>
          <a:xfrm>
            <a:off x="713225" y="699350"/>
            <a:ext cx="7033800" cy="2750338"/>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5200" dirty="0">
                <a:latin typeface="Montserrat Black"/>
                <a:ea typeface="Montserrat Black"/>
                <a:cs typeface="Montserrat Black"/>
                <a:sym typeface="Montserrat Black"/>
              </a:rPr>
              <a:t>ĐỒ </a:t>
            </a:r>
            <a:r>
              <a:rPr lang="en-US" sz="5200" dirty="0"/>
              <a:t>ÁN CÔNG NGHỆ THÔNG TIN</a:t>
            </a:r>
            <a:r>
              <a:rPr lang="en" sz="5200" dirty="0">
                <a:latin typeface="Montserrat Black"/>
                <a:ea typeface="Montserrat Black"/>
                <a:cs typeface="Montserrat Black"/>
                <a:sym typeface="Montserrat Black"/>
              </a:rPr>
              <a:t>  </a:t>
            </a:r>
            <a:br>
              <a:rPr lang="en" sz="2800" dirty="0">
                <a:latin typeface="Montserrat"/>
                <a:sym typeface="Montserrat"/>
              </a:rPr>
            </a:br>
            <a:r>
              <a:rPr lang="en" sz="2800" dirty="0">
                <a:latin typeface="Montserrat"/>
                <a:sym typeface="Montserrat"/>
              </a:rPr>
              <a:t>Nhóm 03 : </a:t>
            </a:r>
            <a:br>
              <a:rPr lang="en" sz="2800" dirty="0">
                <a:latin typeface="Montserrat"/>
                <a:sym typeface="Montserrat"/>
              </a:rPr>
            </a:br>
            <a:r>
              <a:rPr lang="en" sz="2800" dirty="0">
                <a:latin typeface="Montserrat"/>
                <a:sym typeface="Montserrat"/>
              </a:rPr>
              <a:t>Xây dựng website dịch vụ Khách sạn</a:t>
            </a:r>
            <a:endParaRPr sz="2800" dirty="0">
              <a:latin typeface="Montserrat"/>
              <a:ea typeface="Montserrat"/>
              <a:cs typeface="Montserrat"/>
              <a:sym typeface="Montserrat"/>
            </a:endParaRPr>
          </a:p>
        </p:txBody>
      </p:sp>
      <p:sp>
        <p:nvSpPr>
          <p:cNvPr id="1251" name="Google Shape;1251;p35"/>
          <p:cNvSpPr txBox="1">
            <a:spLocks noGrp="1"/>
          </p:cNvSpPr>
          <p:nvPr>
            <p:ph type="subTitle" idx="1"/>
          </p:nvPr>
        </p:nvSpPr>
        <p:spPr>
          <a:xfrm>
            <a:off x="1629499" y="3521113"/>
            <a:ext cx="4528800" cy="9230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Võ Hoàn Hảo – 20110472</a:t>
            </a:r>
          </a:p>
          <a:p>
            <a:pPr marL="0" lvl="0" indent="0" algn="l" rtl="0">
              <a:spcBef>
                <a:spcPts val="0"/>
              </a:spcBef>
              <a:spcAft>
                <a:spcPts val="0"/>
              </a:spcAft>
              <a:buNone/>
            </a:pPr>
            <a:r>
              <a:rPr lang="en" dirty="0"/>
              <a:t>Phan Công Tú - 20110592</a:t>
            </a:r>
          </a:p>
          <a:p>
            <a:pPr marL="0" lvl="0" indent="0" algn="l" rtl="0">
              <a:spcBef>
                <a:spcPts val="0"/>
              </a:spcBef>
              <a:spcAft>
                <a:spcPts val="0"/>
              </a:spcAft>
              <a:buNone/>
            </a:pPr>
            <a:r>
              <a:rPr lang="en" dirty="0"/>
              <a:t>Nguyễn Sỹ Hoàng Lâm - 20110514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grpSp>
        <p:nvGrpSpPr>
          <p:cNvPr id="1452" name="Google Shape;1452;p43"/>
          <p:cNvGrpSpPr/>
          <p:nvPr/>
        </p:nvGrpSpPr>
        <p:grpSpPr>
          <a:xfrm>
            <a:off x="7123225" y="1144988"/>
            <a:ext cx="76825" cy="76800"/>
            <a:chOff x="3104875" y="1099400"/>
            <a:chExt cx="76825" cy="76800"/>
          </a:xfrm>
        </p:grpSpPr>
        <p:sp>
          <p:nvSpPr>
            <p:cNvPr id="1453" name="Google Shape;1453;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1" name="Google Shape;1461;p43"/>
          <p:cNvPicPr preferRelativeResize="0"/>
          <p:nvPr/>
        </p:nvPicPr>
        <p:blipFill rotWithShape="1">
          <a:blip r:embed="rId3">
            <a:alphaModFix/>
          </a:blip>
          <a:srcRect l="15236" r="10474"/>
          <a:stretch/>
        </p:blipFill>
        <p:spPr>
          <a:xfrm rot="-5710310">
            <a:off x="-208478" y="3695025"/>
            <a:ext cx="1552574" cy="1390852"/>
          </a:xfrm>
          <a:prstGeom prst="rect">
            <a:avLst/>
          </a:prstGeom>
          <a:noFill/>
          <a:ln>
            <a:noFill/>
          </a:ln>
        </p:spPr>
      </p:pic>
      <p:sp>
        <p:nvSpPr>
          <p:cNvPr id="80" name="Google Shape;1425;p42">
            <a:extLst>
              <a:ext uri="{FF2B5EF4-FFF2-40B4-BE49-F238E27FC236}">
                <a16:creationId xmlns:a16="http://schemas.microsoft.com/office/drawing/2014/main" id="{941859EC-CBBE-4397-83FB-03798746C952}"/>
              </a:ext>
            </a:extLst>
          </p:cNvPr>
          <p:cNvSpPr txBox="1">
            <a:spLocks/>
          </p:cNvSpPr>
          <p:nvPr/>
        </p:nvSpPr>
        <p:spPr>
          <a:xfrm>
            <a:off x="3020503" y="1014480"/>
            <a:ext cx="5393488" cy="13063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0" indent="0" algn="l"/>
            <a:r>
              <a:rPr lang="vi-VN" sz="1800" dirty="0"/>
              <a:t>SQL server hay còn được gọi là Microsoft SQL Server, nó từ viết tắt của MS SQL Server. Đây chính là một loại phần mềm đã được phát triển bởi Microsoft và nó được sử dụng để có thể dễ dàng lưu trữ cho những dữ liệu dựa theo tiêu chuẩn RDBMS</a:t>
            </a:r>
          </a:p>
        </p:txBody>
      </p:sp>
      <p:sp>
        <p:nvSpPr>
          <p:cNvPr id="81" name="Google Shape;1326;p39">
            <a:extLst>
              <a:ext uri="{FF2B5EF4-FFF2-40B4-BE49-F238E27FC236}">
                <a16:creationId xmlns:a16="http://schemas.microsoft.com/office/drawing/2014/main" id="{EEEFEAFB-A77B-4B8D-B2F0-BA510FCD0981}"/>
              </a:ext>
            </a:extLst>
          </p:cNvPr>
          <p:cNvSpPr txBox="1">
            <a:spLocks/>
          </p:cNvSpPr>
          <p:nvPr/>
        </p:nvSpPr>
        <p:spPr>
          <a:xfrm>
            <a:off x="-356699" y="-554"/>
            <a:ext cx="675440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ctr"/>
            <a:r>
              <a:rPr lang="vi-VN" dirty="0"/>
              <a:t>02. PHÂN TÍCH</a:t>
            </a:r>
          </a:p>
        </p:txBody>
      </p:sp>
      <p:sp>
        <p:nvSpPr>
          <p:cNvPr id="82" name="TextBox 81">
            <a:extLst>
              <a:ext uri="{FF2B5EF4-FFF2-40B4-BE49-F238E27FC236}">
                <a16:creationId xmlns:a16="http://schemas.microsoft.com/office/drawing/2014/main" id="{AE8A5E5E-136A-47A6-B32F-21A139D6649A}"/>
              </a:ext>
            </a:extLst>
          </p:cNvPr>
          <p:cNvSpPr txBox="1"/>
          <p:nvPr/>
        </p:nvSpPr>
        <p:spPr>
          <a:xfrm>
            <a:off x="281956" y="733019"/>
            <a:ext cx="2836974" cy="830997"/>
          </a:xfrm>
          <a:prstGeom prst="rect">
            <a:avLst/>
          </a:prstGeom>
          <a:noFill/>
        </p:spPr>
        <p:txBody>
          <a:bodyPr wrap="square" rtlCol="0">
            <a:spAutoFit/>
          </a:bodyPr>
          <a:lstStyle/>
          <a:p>
            <a:r>
              <a:rPr lang="vi-VN" sz="1600" dirty="0">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lý</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thuyết</a:t>
            </a:r>
            <a:r>
              <a:rPr lang="en-US" sz="1600" dirty="0">
                <a:solidFill>
                  <a:schemeClr val="tx1"/>
                </a:solidFill>
                <a:latin typeface="Montserrat Black" panose="00000A00000000000000" pitchFamily="2" charset="-93"/>
              </a:rPr>
              <a:t> :</a:t>
            </a:r>
          </a:p>
          <a:p>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SQL Server</a:t>
            </a:r>
            <a:endParaRPr lang="vi-VN" sz="1600" dirty="0">
              <a:solidFill>
                <a:schemeClr val="tx1"/>
              </a:solidFill>
              <a:latin typeface="Montserrat Black" panose="00000A00000000000000" pitchFamily="2" charset="-93"/>
            </a:endParaRPr>
          </a:p>
        </p:txBody>
      </p:sp>
      <p:sp>
        <p:nvSpPr>
          <p:cNvPr id="91" name="Title 2">
            <a:extLst>
              <a:ext uri="{FF2B5EF4-FFF2-40B4-BE49-F238E27FC236}">
                <a16:creationId xmlns:a16="http://schemas.microsoft.com/office/drawing/2014/main" id="{30B6A618-5379-4FC5-AD6C-49CEC58E10A3}"/>
              </a:ext>
            </a:extLst>
          </p:cNvPr>
          <p:cNvSpPr>
            <a:spLocks noGrp="1"/>
          </p:cNvSpPr>
          <p:nvPr>
            <p:ph type="title"/>
          </p:nvPr>
        </p:nvSpPr>
        <p:spPr>
          <a:xfrm>
            <a:off x="616700" y="2473131"/>
            <a:ext cx="1356182" cy="531900"/>
          </a:xfrm>
        </p:spPr>
        <p:txBody>
          <a:bodyPr/>
          <a:lstStyle/>
          <a:p>
            <a:pPr algn="l"/>
            <a:r>
              <a:rPr lang="en-US" sz="1600" dirty="0" err="1"/>
              <a:t>Ưu</a:t>
            </a:r>
            <a:r>
              <a:rPr lang="en-US" sz="1600" dirty="0"/>
              <a:t> </a:t>
            </a:r>
            <a:r>
              <a:rPr lang="en-US" sz="1600" dirty="0" err="1"/>
              <a:t>điểm</a:t>
            </a:r>
            <a:r>
              <a:rPr lang="en-US" sz="1600" dirty="0"/>
              <a:t> : </a:t>
            </a:r>
            <a:endParaRPr lang="vi-VN" sz="1600" dirty="0"/>
          </a:p>
        </p:txBody>
      </p:sp>
      <p:sp>
        <p:nvSpPr>
          <p:cNvPr id="92" name="Google Shape;1425;p42">
            <a:extLst>
              <a:ext uri="{FF2B5EF4-FFF2-40B4-BE49-F238E27FC236}">
                <a16:creationId xmlns:a16="http://schemas.microsoft.com/office/drawing/2014/main" id="{CCF99694-E804-4FE4-8554-69F3C9EB63D8}"/>
              </a:ext>
            </a:extLst>
          </p:cNvPr>
          <p:cNvSpPr txBox="1">
            <a:spLocks/>
          </p:cNvSpPr>
          <p:nvPr/>
        </p:nvSpPr>
        <p:spPr>
          <a:xfrm>
            <a:off x="2182444" y="2948950"/>
            <a:ext cx="5844759" cy="7288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3000"/>
              <a:buFont typeface="Montserrat"/>
              <a:buNone/>
              <a:defRPr sz="30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marL="0" indent="0" algn="l"/>
            <a:r>
              <a:rPr lang="vi-VN" sz="1800" dirty="0"/>
              <a:t>Người ta cho phép người dùng mô tả dữ liệu.</a:t>
            </a:r>
            <a:endParaRPr lang="en-US" sz="1800" dirty="0"/>
          </a:p>
          <a:p>
            <a:pPr marL="0" indent="0" algn="l"/>
            <a:r>
              <a:rPr lang="vi-VN" sz="1800" dirty="0"/>
              <a:t>Cho phép người dùng thực hiện xác định dữ liệu bên trong cơ sở dữ liệu và thực hiện các thao tác dữ liệu. </a:t>
            </a:r>
          </a:p>
        </p:txBody>
      </p:sp>
      <p:sp>
        <p:nvSpPr>
          <p:cNvPr id="93" name="Title 2">
            <a:extLst>
              <a:ext uri="{FF2B5EF4-FFF2-40B4-BE49-F238E27FC236}">
                <a16:creationId xmlns:a16="http://schemas.microsoft.com/office/drawing/2014/main" id="{321760C9-FAA8-474A-A677-C98312BB74DC}"/>
              </a:ext>
            </a:extLst>
          </p:cNvPr>
          <p:cNvSpPr txBox="1">
            <a:spLocks/>
          </p:cNvSpPr>
          <p:nvPr/>
        </p:nvSpPr>
        <p:spPr>
          <a:xfrm>
            <a:off x="1294791" y="3955181"/>
            <a:ext cx="1968292" cy="53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US" sz="1600" dirty="0" err="1"/>
              <a:t>Nhược</a:t>
            </a:r>
            <a:r>
              <a:rPr lang="en-US" sz="1600" dirty="0"/>
              <a:t> </a:t>
            </a:r>
            <a:r>
              <a:rPr lang="en-US" sz="1600" dirty="0" err="1"/>
              <a:t>điểm</a:t>
            </a:r>
            <a:r>
              <a:rPr lang="en-US" sz="1600" dirty="0"/>
              <a:t> : </a:t>
            </a:r>
            <a:endParaRPr lang="vi-VN" sz="1600" dirty="0"/>
          </a:p>
        </p:txBody>
      </p:sp>
      <p:sp>
        <p:nvSpPr>
          <p:cNvPr id="94" name="Google Shape;1425;p42">
            <a:extLst>
              <a:ext uri="{FF2B5EF4-FFF2-40B4-BE49-F238E27FC236}">
                <a16:creationId xmlns:a16="http://schemas.microsoft.com/office/drawing/2014/main" id="{23FF18E7-9D55-4FC1-BEAA-37BCCE1F46EB}"/>
              </a:ext>
            </a:extLst>
          </p:cNvPr>
          <p:cNvSpPr txBox="1">
            <a:spLocks/>
          </p:cNvSpPr>
          <p:nvPr/>
        </p:nvSpPr>
        <p:spPr>
          <a:xfrm>
            <a:off x="3020503" y="4195608"/>
            <a:ext cx="5006700" cy="7288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3000"/>
              <a:buFont typeface="Montserrat"/>
              <a:buNone/>
              <a:defRPr sz="30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marL="0" indent="0" algn="l"/>
            <a:r>
              <a:rPr lang="vi-VN" sz="1800" dirty="0"/>
              <a:t>Cần thanh toán phí license để chạy nhiều CSDL </a:t>
            </a:r>
          </a:p>
        </p:txBody>
      </p:sp>
    </p:spTree>
    <p:extLst>
      <p:ext uri="{BB962C8B-B14F-4D97-AF65-F5344CB8AC3E}">
        <p14:creationId xmlns:p14="http://schemas.microsoft.com/office/powerpoint/2010/main" val="338084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526" name="Google Shape;1526;p44"/>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CƠ SỞ DỮ LIỆU</a:t>
            </a:r>
            <a:endParaRPr dirty="0"/>
          </a:p>
        </p:txBody>
      </p:sp>
      <p:sp>
        <p:nvSpPr>
          <p:cNvPr id="1527" name="Google Shape;1527;p44"/>
          <p:cNvSpPr txBox="1">
            <a:spLocks noGrp="1"/>
          </p:cNvSpPr>
          <p:nvPr>
            <p:ph type="subTitle" idx="6"/>
          </p:nvPr>
        </p:nvSpPr>
        <p:spPr>
          <a:xfrm>
            <a:off x="3052825" y="3180975"/>
            <a:ext cx="2595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CẤU TRÚC</a:t>
            </a:r>
            <a:endParaRPr dirty="0"/>
          </a:p>
        </p:txBody>
      </p:sp>
      <p:sp>
        <p:nvSpPr>
          <p:cNvPr id="1528" name="Google Shape;1528;p44"/>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GIAO DIỆN</a:t>
            </a:r>
            <a:endParaRPr dirty="0"/>
          </a:p>
        </p:txBody>
      </p:sp>
      <p:sp>
        <p:nvSpPr>
          <p:cNvPr id="1531" name="Google Shape;1531;p44"/>
          <p:cNvSpPr txBox="1">
            <a:spLocks noGrp="1"/>
          </p:cNvSpPr>
          <p:nvPr>
            <p:ph type="subTitle" idx="3"/>
          </p:nvPr>
        </p:nvSpPr>
        <p:spPr>
          <a:xfrm>
            <a:off x="3052825" y="3675094"/>
            <a:ext cx="25950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Mô tả các Controller, Entity… của code.</a:t>
            </a:r>
            <a:endParaRPr dirty="0"/>
          </a:p>
        </p:txBody>
      </p:sp>
      <p:grpSp>
        <p:nvGrpSpPr>
          <p:cNvPr id="1534" name="Google Shape;1534;p44"/>
          <p:cNvGrpSpPr/>
          <p:nvPr/>
        </p:nvGrpSpPr>
        <p:grpSpPr>
          <a:xfrm>
            <a:off x="971350" y="1328513"/>
            <a:ext cx="76825" cy="76800"/>
            <a:chOff x="3104875" y="1099400"/>
            <a:chExt cx="76825" cy="76800"/>
          </a:xfrm>
        </p:grpSpPr>
        <p:sp>
          <p:nvSpPr>
            <p:cNvPr id="1535" name="Google Shape;1535;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4"/>
          <p:cNvGrpSpPr/>
          <p:nvPr/>
        </p:nvGrpSpPr>
        <p:grpSpPr>
          <a:xfrm>
            <a:off x="1235150" y="4006963"/>
            <a:ext cx="76825" cy="76800"/>
            <a:chOff x="3104875" y="1099400"/>
            <a:chExt cx="76825" cy="76800"/>
          </a:xfrm>
        </p:grpSpPr>
        <p:sp>
          <p:nvSpPr>
            <p:cNvPr id="1538" name="Google Shape;1538;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44"/>
          <p:cNvGrpSpPr/>
          <p:nvPr/>
        </p:nvGrpSpPr>
        <p:grpSpPr>
          <a:xfrm>
            <a:off x="8074025" y="2689263"/>
            <a:ext cx="76825" cy="76800"/>
            <a:chOff x="3104875" y="1099400"/>
            <a:chExt cx="76825" cy="76800"/>
          </a:xfrm>
        </p:grpSpPr>
        <p:sp>
          <p:nvSpPr>
            <p:cNvPr id="1541" name="Google Shape;1541;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3" name="Google Shape;1543;p44"/>
          <p:cNvPicPr preferRelativeResize="0"/>
          <p:nvPr/>
        </p:nvPicPr>
        <p:blipFill rotWithShape="1">
          <a:blip r:embed="rId3">
            <a:alphaModFix/>
          </a:blip>
          <a:srcRect l="22009" r="18455"/>
          <a:stretch/>
        </p:blipFill>
        <p:spPr>
          <a:xfrm rot="-1020103">
            <a:off x="7502688" y="835489"/>
            <a:ext cx="652201" cy="616226"/>
          </a:xfrm>
          <a:prstGeom prst="rect">
            <a:avLst/>
          </a:prstGeom>
          <a:noFill/>
          <a:ln>
            <a:noFill/>
          </a:ln>
        </p:spPr>
      </p:pic>
      <p:pic>
        <p:nvPicPr>
          <p:cNvPr id="1544" name="Google Shape;1544;p44"/>
          <p:cNvPicPr preferRelativeResize="0"/>
          <p:nvPr/>
        </p:nvPicPr>
        <p:blipFill rotWithShape="1">
          <a:blip r:embed="rId4">
            <a:alphaModFix/>
          </a:blip>
          <a:srcRect l="15236" r="10474"/>
          <a:stretch/>
        </p:blipFill>
        <p:spPr>
          <a:xfrm rot="1220421">
            <a:off x="233474" y="2300022"/>
            <a:ext cx="1552575" cy="1390851"/>
          </a:xfrm>
          <a:prstGeom prst="rect">
            <a:avLst/>
          </a:prstGeom>
          <a:noFill/>
          <a:ln>
            <a:noFill/>
          </a:ln>
        </p:spPr>
      </p:pic>
      <p:sp>
        <p:nvSpPr>
          <p:cNvPr id="30" name="Google Shape;1531;p44">
            <a:extLst>
              <a:ext uri="{FF2B5EF4-FFF2-40B4-BE49-F238E27FC236}">
                <a16:creationId xmlns:a16="http://schemas.microsoft.com/office/drawing/2014/main" id="{B5D9683A-7876-49AD-A301-F51DB1A09936}"/>
              </a:ext>
            </a:extLst>
          </p:cNvPr>
          <p:cNvSpPr txBox="1">
            <a:spLocks/>
          </p:cNvSpPr>
          <p:nvPr/>
        </p:nvSpPr>
        <p:spPr>
          <a:xfrm>
            <a:off x="1656841" y="2120106"/>
            <a:ext cx="25950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dirty="0" err="1"/>
              <a:t>Mô</a:t>
            </a:r>
            <a:r>
              <a:rPr lang="en-US" dirty="0"/>
              <a:t> </a:t>
            </a:r>
            <a:r>
              <a:rPr lang="en-US" dirty="0" err="1"/>
              <a:t>tả</a:t>
            </a:r>
            <a:r>
              <a:rPr lang="en-US" dirty="0"/>
              <a:t> </a:t>
            </a:r>
            <a:r>
              <a:rPr lang="en-US" dirty="0" err="1"/>
              <a:t>sơ</a:t>
            </a:r>
            <a:r>
              <a:rPr lang="en-US" dirty="0"/>
              <a:t> </a:t>
            </a:r>
            <a:r>
              <a:rPr lang="en-US" dirty="0" err="1"/>
              <a:t>về</a:t>
            </a:r>
            <a:r>
              <a:rPr lang="en-US" dirty="0"/>
              <a:t> </a:t>
            </a:r>
            <a:r>
              <a:rPr lang="en-US" dirty="0" err="1"/>
              <a:t>giao</a:t>
            </a:r>
            <a:r>
              <a:rPr lang="en-US" dirty="0"/>
              <a:t> </a:t>
            </a:r>
            <a:r>
              <a:rPr lang="en-US" dirty="0" err="1"/>
              <a:t>diện</a:t>
            </a:r>
            <a:r>
              <a:rPr lang="en-US" dirty="0"/>
              <a:t> </a:t>
            </a:r>
            <a:r>
              <a:rPr lang="en-US" dirty="0" err="1"/>
              <a:t>của</a:t>
            </a:r>
            <a:r>
              <a:rPr lang="en-US" dirty="0"/>
              <a:t> </a:t>
            </a:r>
            <a:r>
              <a:rPr lang="en-US" dirty="0" err="1"/>
              <a:t>trang</a:t>
            </a:r>
            <a:r>
              <a:rPr lang="en-US" dirty="0"/>
              <a:t> web</a:t>
            </a:r>
          </a:p>
        </p:txBody>
      </p:sp>
      <p:sp>
        <p:nvSpPr>
          <p:cNvPr id="31" name="Google Shape;1531;p44">
            <a:extLst>
              <a:ext uri="{FF2B5EF4-FFF2-40B4-BE49-F238E27FC236}">
                <a16:creationId xmlns:a16="http://schemas.microsoft.com/office/drawing/2014/main" id="{6EFDE192-2579-4CD9-864D-02AE5F5BA98F}"/>
              </a:ext>
            </a:extLst>
          </p:cNvPr>
          <p:cNvSpPr txBox="1">
            <a:spLocks/>
          </p:cNvSpPr>
          <p:nvPr/>
        </p:nvSpPr>
        <p:spPr>
          <a:xfrm>
            <a:off x="4716412" y="2090911"/>
            <a:ext cx="3208387"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dirty="0" err="1"/>
              <a:t>Mô</a:t>
            </a:r>
            <a:r>
              <a:rPr lang="en-US" dirty="0"/>
              <a:t> </a:t>
            </a:r>
            <a:r>
              <a:rPr lang="en-US" dirty="0" err="1"/>
              <a:t>tả</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các</a:t>
            </a:r>
            <a:r>
              <a:rPr lang="en-US" dirty="0"/>
              <a:t> </a:t>
            </a:r>
            <a:r>
              <a:rPr lang="en-US" dirty="0" err="1"/>
              <a:t>bảng</a:t>
            </a:r>
            <a:r>
              <a:rPr lang="en-US" dirty="0"/>
              <a:t>, </a:t>
            </a:r>
            <a:r>
              <a:rPr lang="en-US" dirty="0" err="1"/>
              <a:t>các</a:t>
            </a:r>
            <a:r>
              <a:rPr lang="en-US" dirty="0"/>
              <a:t> </a:t>
            </a:r>
            <a:r>
              <a:rPr lang="en-US" dirty="0" err="1"/>
              <a:t>cột</a:t>
            </a:r>
            <a:r>
              <a:rPr lang="en-US" dirty="0"/>
              <a:t> </a:t>
            </a:r>
            <a:r>
              <a:rPr lang="en-US" dirty="0" err="1"/>
              <a:t>của</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2097830046"/>
              </p:ext>
            </p:extLst>
          </p:nvPr>
        </p:nvGraphicFramePr>
        <p:xfrm>
          <a:off x="832875" y="1375338"/>
          <a:ext cx="7478250" cy="3367900"/>
        </p:xfrm>
        <a:graphic>
          <a:graphicData uri="http://schemas.openxmlformats.org/drawingml/2006/table">
            <a:tbl>
              <a:tblPr>
                <a:noFill/>
                <a:tableStyleId>{03AB4FA5-EDF4-4C5F-923B-EA922F181E2C}</a:tableStyleId>
              </a:tblPr>
              <a:tblGrid>
                <a:gridCol w="2492750">
                  <a:extLst>
                    <a:ext uri="{9D8B030D-6E8A-4147-A177-3AD203B41FA5}">
                      <a16:colId xmlns:a16="http://schemas.microsoft.com/office/drawing/2014/main" val="20000"/>
                    </a:ext>
                  </a:extLst>
                </a:gridCol>
                <a:gridCol w="4985500">
                  <a:extLst>
                    <a:ext uri="{9D8B030D-6E8A-4147-A177-3AD203B41FA5}">
                      <a16:colId xmlns:a16="http://schemas.microsoft.com/office/drawing/2014/main" val="20001"/>
                    </a:ext>
                  </a:extLst>
                </a:gridCol>
              </a:tblGrid>
              <a:tr h="502900">
                <a:tc>
                  <a:txBody>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Giao diện</a:t>
                      </a:r>
                      <a:endParaRPr sz="21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2100" dirty="0">
                          <a:solidFill>
                            <a:schemeClr val="dk1"/>
                          </a:solidFill>
                          <a:latin typeface="Montserrat Black"/>
                          <a:sym typeface="Montserrat Black"/>
                        </a:rPr>
                        <a:t>Chức năng</a:t>
                      </a:r>
                      <a:endParaRPr sz="2100" dirty="0">
                        <a:solidFill>
                          <a:schemeClr val="dk1"/>
                        </a:solidFill>
                        <a:latin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02900">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1. Trang đăng nhập</a:t>
                      </a:r>
                      <a:endParaRPr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vi-VN" dirty="0">
                          <a:solidFill>
                            <a:schemeClr val="dk1"/>
                          </a:solidFill>
                          <a:latin typeface="Montserrat"/>
                          <a:ea typeface="Montserrat"/>
                          <a:cs typeface="Montserrat"/>
                          <a:sym typeface="Montserrat"/>
                        </a:rPr>
                        <a:t>Nơi người dùng có thể đăng nhập vào để sử dụng các dịch vụ. Có thể đăng nhập bằng nhiều cách khác nhau như : SĐT, Email, Facebook, Google</a:t>
                      </a:r>
                      <a:endParaRPr dirty="0">
                        <a:solidFill>
                          <a:schemeClr val="dk1"/>
                        </a:solidFill>
                        <a:latin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02900">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2. Trang đăng kí</a:t>
                      </a:r>
                      <a:endParaRPr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vi-VN" dirty="0">
                          <a:solidFill>
                            <a:schemeClr val="dk1"/>
                          </a:solidFill>
                          <a:latin typeface="Montserrat"/>
                          <a:ea typeface="Montserrat"/>
                          <a:cs typeface="Montserrat"/>
                          <a:sym typeface="Montserrat"/>
                        </a:rPr>
                        <a:t>Nơi người dùng để đăng kí tài khoản bằng SĐT hoặc Email</a:t>
                      </a:r>
                      <a:endParaRPr dirty="0">
                        <a:solidFill>
                          <a:schemeClr val="dk1"/>
                        </a:solidFill>
                        <a:latin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02900">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3. Trang quên mật khẩu</a:t>
                      </a:r>
                      <a:endParaRPr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vi-VN" dirty="0">
                          <a:solidFill>
                            <a:schemeClr val="dk1"/>
                          </a:solidFill>
                          <a:latin typeface="Montserrat"/>
                          <a:ea typeface="Montserrat"/>
                          <a:cs typeface="Montserrat"/>
                          <a:sym typeface="Montserrat"/>
                        </a:rPr>
                        <a:t>Nơi người dùng có thể đặt lại mạt khẩu bằng cách cung cấp email hoặc sđt đã đăng kí.</a:t>
                      </a:r>
                      <a:endParaRPr dirty="0">
                        <a:solidFill>
                          <a:schemeClr val="dk1"/>
                        </a:solidFill>
                        <a:latin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02900">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4. Trang Chủ</a:t>
                      </a:r>
                      <a:endParaRPr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vi-VN" dirty="0">
                          <a:solidFill>
                            <a:schemeClr val="dk1"/>
                          </a:solidFill>
                          <a:latin typeface="Montserrat"/>
                          <a:ea typeface="Montserrat"/>
                          <a:cs typeface="Montserrat"/>
                          <a:sym typeface="Montserrat"/>
                        </a:rPr>
                        <a:t>Nơi Hiển thị các thông tin về các khách sạn của các thành phố được đề xuất, Cho phép tìm kiếm các khách sạn theo Tên khách sạn, Tên thành phố.</a:t>
                      </a:r>
                      <a:endParaRPr dirty="0">
                        <a:solidFill>
                          <a:schemeClr val="dk1"/>
                        </a:solidFill>
                        <a:latin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840866" y="4598650"/>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86139" y="3614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8" name="TextBox 17">
            <a:extLst>
              <a:ext uri="{FF2B5EF4-FFF2-40B4-BE49-F238E27FC236}">
                <a16:creationId xmlns:a16="http://schemas.microsoft.com/office/drawing/2014/main" id="{A1782E3E-DC0A-4E77-B50E-8CC2A461F401}"/>
              </a:ext>
            </a:extLst>
          </p:cNvPr>
          <p:cNvSpPr txBox="1"/>
          <p:nvPr/>
        </p:nvSpPr>
        <p:spPr>
          <a:xfrm>
            <a:off x="756050" y="774923"/>
            <a:ext cx="6256315" cy="338554"/>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Phần</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dành</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cho</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người</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dùng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a:t>
            </a:r>
            <a:endParaRPr lang="en-US" sz="1600" dirty="0">
              <a:solidFill>
                <a:schemeClr val="tx1"/>
              </a:solidFill>
              <a:latin typeface="Montserrat Black" panose="00000A00000000000000" pitchFamily="2" charset="-93"/>
            </a:endParaRPr>
          </a:p>
        </p:txBody>
      </p:sp>
    </p:spTree>
    <p:extLst>
      <p:ext uri="{BB962C8B-B14F-4D97-AF65-F5344CB8AC3E}">
        <p14:creationId xmlns:p14="http://schemas.microsoft.com/office/powerpoint/2010/main" val="1578369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1906902817"/>
              </p:ext>
            </p:extLst>
          </p:nvPr>
        </p:nvGraphicFramePr>
        <p:xfrm>
          <a:off x="487680" y="1375338"/>
          <a:ext cx="7823445" cy="3575712"/>
        </p:xfrm>
        <a:graphic>
          <a:graphicData uri="http://schemas.openxmlformats.org/drawingml/2006/table">
            <a:tbl>
              <a:tblPr>
                <a:noFill/>
                <a:tableStyleId>{03AB4FA5-EDF4-4C5F-923B-EA922F181E2C}</a:tableStyleId>
              </a:tblPr>
              <a:tblGrid>
                <a:gridCol w="2607815">
                  <a:extLst>
                    <a:ext uri="{9D8B030D-6E8A-4147-A177-3AD203B41FA5}">
                      <a16:colId xmlns:a16="http://schemas.microsoft.com/office/drawing/2014/main" val="20000"/>
                    </a:ext>
                  </a:extLst>
                </a:gridCol>
                <a:gridCol w="5215630">
                  <a:extLst>
                    <a:ext uri="{9D8B030D-6E8A-4147-A177-3AD203B41FA5}">
                      <a16:colId xmlns:a16="http://schemas.microsoft.com/office/drawing/2014/main" val="20001"/>
                    </a:ext>
                  </a:extLst>
                </a:gridCol>
              </a:tblGrid>
              <a:tr h="502900">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Giao diện</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02900">
                <a:tc>
                  <a:txBody>
                    <a:bodyPr/>
                    <a:lstStyle/>
                    <a:p>
                      <a:pPr marL="0" lvl="0" indent="0" algn="l" rtl="0">
                        <a:spcBef>
                          <a:spcPts val="0"/>
                        </a:spcBef>
                        <a:spcAft>
                          <a:spcPts val="0"/>
                        </a:spcAft>
                        <a:buNone/>
                      </a:pPr>
                      <a:r>
                        <a:rPr lang="en-US" sz="1400" dirty="0">
                          <a:solidFill>
                            <a:schemeClr val="tx1"/>
                          </a:solidFill>
                          <a:latin typeface="Montserrat" panose="00000500000000000000" pitchFamily="2" charset="-93"/>
                          <a:ea typeface="Montserrat"/>
                          <a:cs typeface="Montserrat"/>
                          <a:sym typeface="Montserrat"/>
                        </a:rPr>
                        <a:t>5. Trang </a:t>
                      </a:r>
                      <a:r>
                        <a:rPr lang="en-US" sz="1400" dirty="0" err="1">
                          <a:solidFill>
                            <a:schemeClr val="tx1"/>
                          </a:solidFill>
                          <a:latin typeface="Montserrat" panose="00000500000000000000" pitchFamily="2" charset="-93"/>
                          <a:ea typeface="Montserrat"/>
                          <a:cs typeface="Montserrat"/>
                          <a:sym typeface="Montserrat"/>
                        </a:rPr>
                        <a:t>tìm</a:t>
                      </a:r>
                      <a:r>
                        <a:rPr lang="en-US" sz="1400" dirty="0">
                          <a:solidFill>
                            <a:schemeClr val="tx1"/>
                          </a:solidFill>
                          <a:latin typeface="Montserrat" panose="00000500000000000000" pitchFamily="2" charset="-93"/>
                          <a:ea typeface="Montserrat"/>
                          <a:cs typeface="Montserrat"/>
                          <a:sym typeface="Montserrat"/>
                        </a:rPr>
                        <a:t> </a:t>
                      </a:r>
                      <a:r>
                        <a:rPr lang="en-US" sz="1400" dirty="0" err="1">
                          <a:solidFill>
                            <a:schemeClr val="tx1"/>
                          </a:solidFill>
                          <a:latin typeface="Montserrat" panose="00000500000000000000" pitchFamily="2" charset="-93"/>
                          <a:ea typeface="Montserrat"/>
                          <a:cs typeface="Montserrat"/>
                          <a:sym typeface="Montserrat"/>
                        </a:rPr>
                        <a:t>kiếm</a:t>
                      </a:r>
                      <a:endParaRPr sz="1400" dirty="0">
                        <a:solidFill>
                          <a:schemeClr val="tx1"/>
                        </a:solidFill>
                        <a:latin typeface="Montserrat" panose="00000500000000000000" pitchFamily="2" charset="-93"/>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err="1">
                          <a:solidFill>
                            <a:schemeClr val="tx1"/>
                          </a:solidFill>
                          <a:latin typeface="Montserrat" panose="00000500000000000000" pitchFamily="2" charset="-93"/>
                          <a:sym typeface="Montserrat"/>
                        </a:rPr>
                        <a:t>Hiển</a:t>
                      </a:r>
                      <a:r>
                        <a:rPr lang="en-US" sz="1400" dirty="0">
                          <a:solidFill>
                            <a:schemeClr val="tx1"/>
                          </a:solidFill>
                          <a:latin typeface="Montserrat" panose="00000500000000000000" pitchFamily="2" charset="-93"/>
                          <a:sym typeface="Montserrat"/>
                        </a:rPr>
                        <a:t> </a:t>
                      </a:r>
                      <a:r>
                        <a:rPr lang="en-US" sz="1400" dirty="0" err="1">
                          <a:solidFill>
                            <a:schemeClr val="tx1"/>
                          </a:solidFill>
                          <a:latin typeface="Montserrat" panose="00000500000000000000" pitchFamily="2" charset="-93"/>
                          <a:sym typeface="Montserrat"/>
                        </a:rPr>
                        <a:t>thị</a:t>
                      </a:r>
                      <a:r>
                        <a:rPr lang="en-US" sz="1400" dirty="0">
                          <a:solidFill>
                            <a:schemeClr val="tx1"/>
                          </a:solidFill>
                          <a:latin typeface="Montserrat" panose="00000500000000000000" pitchFamily="2" charset="-93"/>
                          <a:sym typeface="Montserrat"/>
                        </a:rPr>
                        <a:t> </a:t>
                      </a:r>
                      <a:r>
                        <a:rPr lang="en-US" sz="1400" dirty="0" err="1">
                          <a:solidFill>
                            <a:schemeClr val="tx1"/>
                          </a:solidFill>
                          <a:latin typeface="Montserrat" panose="00000500000000000000" pitchFamily="2" charset="-93"/>
                          <a:sym typeface="Montserrat"/>
                        </a:rPr>
                        <a:t>danh</a:t>
                      </a:r>
                      <a:r>
                        <a:rPr lang="en-US" sz="1400" dirty="0">
                          <a:solidFill>
                            <a:schemeClr val="tx1"/>
                          </a:solidFill>
                          <a:latin typeface="Montserrat" panose="00000500000000000000" pitchFamily="2" charset="-93"/>
                          <a:sym typeface="Montserrat"/>
                        </a:rPr>
                        <a:t> </a:t>
                      </a:r>
                      <a:r>
                        <a:rPr lang="en-US" sz="1400" dirty="0" err="1">
                          <a:solidFill>
                            <a:schemeClr val="tx1"/>
                          </a:solidFill>
                          <a:latin typeface="Montserrat" panose="00000500000000000000" pitchFamily="2" charset="-93"/>
                          <a:sym typeface="Montserrat"/>
                        </a:rPr>
                        <a:t>sách</a:t>
                      </a:r>
                      <a:r>
                        <a:rPr lang="en-US" sz="1400" dirty="0">
                          <a:solidFill>
                            <a:schemeClr val="tx1"/>
                          </a:solidFill>
                          <a:latin typeface="Montserrat" panose="00000500000000000000" pitchFamily="2" charset="-93"/>
                          <a:sym typeface="Montserrat"/>
                        </a:rPr>
                        <a:t> </a:t>
                      </a:r>
                      <a:r>
                        <a:rPr lang="en-US" sz="1400" dirty="0" err="1">
                          <a:solidFill>
                            <a:schemeClr val="tx1"/>
                          </a:solidFill>
                          <a:latin typeface="Montserrat" panose="00000500000000000000" pitchFamily="2" charset="-93"/>
                          <a:sym typeface="Montserrat"/>
                        </a:rPr>
                        <a:t>các</a:t>
                      </a:r>
                      <a:r>
                        <a:rPr lang="en-US" sz="1400" dirty="0">
                          <a:solidFill>
                            <a:schemeClr val="tx1"/>
                          </a:solidFill>
                          <a:latin typeface="Montserrat" panose="00000500000000000000" pitchFamily="2" charset="-93"/>
                          <a:sym typeface="Montserrat"/>
                        </a:rPr>
                        <a:t> </a:t>
                      </a:r>
                      <a:r>
                        <a:rPr lang="en-US" sz="1400" dirty="0" err="1">
                          <a:solidFill>
                            <a:schemeClr val="tx1"/>
                          </a:solidFill>
                          <a:latin typeface="Montserrat" panose="00000500000000000000" pitchFamily="2" charset="-93"/>
                          <a:sym typeface="Montserrat"/>
                        </a:rPr>
                        <a:t>kết</a:t>
                      </a:r>
                      <a:r>
                        <a:rPr lang="en-US" sz="1400" dirty="0">
                          <a:solidFill>
                            <a:schemeClr val="tx1"/>
                          </a:solidFill>
                          <a:latin typeface="Montserrat" panose="00000500000000000000" pitchFamily="2" charset="-93"/>
                          <a:sym typeface="Montserrat"/>
                        </a:rPr>
                        <a:t> </a:t>
                      </a:r>
                      <a:r>
                        <a:rPr lang="en-US" sz="1400" dirty="0" err="1">
                          <a:solidFill>
                            <a:schemeClr val="tx1"/>
                          </a:solidFill>
                          <a:latin typeface="Montserrat" panose="00000500000000000000" pitchFamily="2" charset="-93"/>
                          <a:sym typeface="Montserrat"/>
                        </a:rPr>
                        <a:t>quả</a:t>
                      </a:r>
                      <a:r>
                        <a:rPr lang="en-US" sz="1400" dirty="0">
                          <a:solidFill>
                            <a:schemeClr val="tx1"/>
                          </a:solidFill>
                          <a:latin typeface="Montserrat" panose="00000500000000000000" pitchFamily="2" charset="-93"/>
                          <a:sym typeface="Montserrat"/>
                        </a:rPr>
                        <a:t> </a:t>
                      </a:r>
                      <a:r>
                        <a:rPr lang="en-US" sz="1400" dirty="0" err="1">
                          <a:solidFill>
                            <a:schemeClr val="tx1"/>
                          </a:solidFill>
                          <a:latin typeface="Montserrat" panose="00000500000000000000" pitchFamily="2" charset="-93"/>
                          <a:sym typeface="Montserrat"/>
                        </a:rPr>
                        <a:t>tìm</a:t>
                      </a:r>
                      <a:r>
                        <a:rPr lang="en-US" sz="1400" dirty="0">
                          <a:solidFill>
                            <a:schemeClr val="tx1"/>
                          </a:solidFill>
                          <a:latin typeface="Montserrat" panose="00000500000000000000" pitchFamily="2" charset="-93"/>
                          <a:sym typeface="Montserrat"/>
                        </a:rPr>
                        <a:t> </a:t>
                      </a:r>
                      <a:r>
                        <a:rPr lang="en-US" sz="1400" dirty="0" err="1">
                          <a:solidFill>
                            <a:schemeClr val="tx1"/>
                          </a:solidFill>
                          <a:latin typeface="Montserrat" panose="00000500000000000000" pitchFamily="2" charset="-93"/>
                          <a:sym typeface="Montserrat"/>
                        </a:rPr>
                        <a:t>được</a:t>
                      </a:r>
                      <a:endParaRPr sz="1400" dirty="0">
                        <a:solidFill>
                          <a:schemeClr val="tx1"/>
                        </a:solidFill>
                        <a:latin typeface="Montserrat" panose="00000500000000000000" pitchFamily="2" charset="-93"/>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02900">
                <a:tc>
                  <a:txBody>
                    <a:bodyPr/>
                    <a:lstStyle/>
                    <a:p>
                      <a:pPr marL="0" lvl="0" indent="0" algn="l" rtl="0">
                        <a:spcBef>
                          <a:spcPts val="0"/>
                        </a:spcBef>
                        <a:spcAft>
                          <a:spcPts val="0"/>
                        </a:spcAft>
                        <a:buNone/>
                      </a:pPr>
                      <a:r>
                        <a:rPr lang="en-US" sz="1400" dirty="0">
                          <a:solidFill>
                            <a:schemeClr val="tx1"/>
                          </a:solidFill>
                          <a:latin typeface="Montserrat" panose="00000500000000000000" pitchFamily="2" charset="-93"/>
                          <a:ea typeface="Montserrat"/>
                          <a:cs typeface="Montserrat"/>
                          <a:sym typeface="Montserrat"/>
                        </a:rPr>
                        <a:t>6. Trang chi </a:t>
                      </a:r>
                      <a:r>
                        <a:rPr lang="en-US" sz="1400" dirty="0" err="1">
                          <a:solidFill>
                            <a:schemeClr val="tx1"/>
                          </a:solidFill>
                          <a:latin typeface="Montserrat" panose="00000500000000000000" pitchFamily="2" charset="-93"/>
                          <a:ea typeface="Montserrat"/>
                          <a:cs typeface="Montserrat"/>
                          <a:sym typeface="Montserrat"/>
                        </a:rPr>
                        <a:t>tiết</a:t>
                      </a:r>
                      <a:r>
                        <a:rPr lang="en-US" sz="1400" dirty="0">
                          <a:solidFill>
                            <a:schemeClr val="tx1"/>
                          </a:solidFill>
                          <a:latin typeface="Montserrat" panose="00000500000000000000" pitchFamily="2" charset="-93"/>
                          <a:ea typeface="Montserrat"/>
                          <a:cs typeface="Montserrat"/>
                          <a:sym typeface="Montserrat"/>
                        </a:rPr>
                        <a:t> </a:t>
                      </a:r>
                      <a:r>
                        <a:rPr lang="en-US" sz="1400" dirty="0" err="1">
                          <a:solidFill>
                            <a:schemeClr val="tx1"/>
                          </a:solidFill>
                          <a:latin typeface="Montserrat" panose="00000500000000000000" pitchFamily="2" charset="-93"/>
                          <a:ea typeface="Montserrat"/>
                          <a:cs typeface="Montserrat"/>
                          <a:sym typeface="Montserrat"/>
                        </a:rPr>
                        <a:t>khách</a:t>
                      </a:r>
                      <a:r>
                        <a:rPr lang="en-US" sz="1400" dirty="0">
                          <a:solidFill>
                            <a:schemeClr val="tx1"/>
                          </a:solidFill>
                          <a:latin typeface="Montserrat" panose="00000500000000000000" pitchFamily="2" charset="-93"/>
                          <a:ea typeface="Montserrat"/>
                          <a:cs typeface="Montserrat"/>
                          <a:sym typeface="Montserrat"/>
                        </a:rPr>
                        <a:t> </a:t>
                      </a:r>
                      <a:r>
                        <a:rPr lang="en-US" sz="1400" dirty="0" err="1">
                          <a:solidFill>
                            <a:schemeClr val="tx1"/>
                          </a:solidFill>
                          <a:latin typeface="Montserrat" panose="00000500000000000000" pitchFamily="2" charset="-93"/>
                          <a:ea typeface="Montserrat"/>
                          <a:cs typeface="Montserrat"/>
                          <a:sym typeface="Montserrat"/>
                        </a:rPr>
                        <a:t>sạn</a:t>
                      </a:r>
                      <a:endParaRPr sz="1400" dirty="0">
                        <a:solidFill>
                          <a:schemeClr val="tx1"/>
                        </a:solidFill>
                        <a:latin typeface="Montserrat" panose="00000500000000000000" pitchFamily="2" charset="-93"/>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vi-VN" sz="1400" dirty="0">
                          <a:solidFill>
                            <a:schemeClr val="tx1"/>
                          </a:solidFill>
                          <a:latin typeface="Montserrat" panose="00000500000000000000" pitchFamily="2" charset="-93"/>
                          <a:sym typeface="Montserrat"/>
                        </a:rPr>
                        <a:t>Hiện thị thông tin chi tiết của khách sạn được chọn, cho phép thêm phòng vào giỏ hàng hoặc đặt ng</a:t>
                      </a:r>
                      <a:r>
                        <a:rPr lang="en-US" sz="1400" dirty="0" err="1">
                          <a:solidFill>
                            <a:schemeClr val="tx1"/>
                          </a:solidFill>
                          <a:latin typeface="Montserrat" panose="00000500000000000000" pitchFamily="2" charset="-93"/>
                          <a:sym typeface="Montserrat"/>
                        </a:rPr>
                        <a:t>ày</a:t>
                      </a:r>
                      <a:endParaRPr sz="1400" dirty="0">
                        <a:solidFill>
                          <a:schemeClr val="tx1"/>
                        </a:solidFill>
                        <a:latin typeface="Montserrat" panose="00000500000000000000" pitchFamily="2" charset="-93"/>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02900">
                <a:tc>
                  <a:txBody>
                    <a:bodyPr/>
                    <a:lstStyle/>
                    <a:p>
                      <a:pPr marL="0" marR="0" algn="l">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7. Trang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giỏ</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hàng</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Hiển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thị</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danh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sách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phòng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của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khách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sạn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đã</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được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chọn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chọn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phòng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muốn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đặt</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để</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xác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nhận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vào</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trang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b="1"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đặt</a:t>
                      </a:r>
                      <a:r>
                        <a:rPr lang="en-US" sz="1400" b="1"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b="1"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phòng</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02900">
                <a:tc>
                  <a:txBody>
                    <a:bodyPr/>
                    <a:lstStyle/>
                    <a:p>
                      <a:pPr marL="0" lvl="0" indent="0" algn="l" rtl="0">
                        <a:spcBef>
                          <a:spcPts val="0"/>
                        </a:spcBef>
                        <a:spcAft>
                          <a:spcPts val="0"/>
                        </a:spcAft>
                        <a:buNone/>
                      </a:pPr>
                      <a:r>
                        <a:rPr lang="en-US" sz="1400" dirty="0">
                          <a:solidFill>
                            <a:schemeClr val="tx1"/>
                          </a:solidFill>
                          <a:latin typeface="Montserrat" panose="00000500000000000000" pitchFamily="2" charset="-93"/>
                          <a:ea typeface="Montserrat"/>
                          <a:cs typeface="Montserrat"/>
                          <a:sym typeface="Montserrat"/>
                        </a:rPr>
                        <a:t>8. Trang </a:t>
                      </a:r>
                      <a:r>
                        <a:rPr lang="en-US" sz="1400" dirty="0" err="1">
                          <a:solidFill>
                            <a:schemeClr val="tx1"/>
                          </a:solidFill>
                          <a:latin typeface="Montserrat" panose="00000500000000000000" pitchFamily="2" charset="-93"/>
                          <a:ea typeface="Montserrat"/>
                          <a:cs typeface="Montserrat"/>
                          <a:sym typeface="Montserrat"/>
                        </a:rPr>
                        <a:t>đặt</a:t>
                      </a:r>
                      <a:r>
                        <a:rPr lang="en-US" sz="1400" dirty="0">
                          <a:solidFill>
                            <a:schemeClr val="tx1"/>
                          </a:solidFill>
                          <a:latin typeface="Montserrat" panose="00000500000000000000" pitchFamily="2" charset="-93"/>
                          <a:ea typeface="Montserrat"/>
                          <a:cs typeface="Montserrat"/>
                          <a:sym typeface="Montserrat"/>
                        </a:rPr>
                        <a:t> </a:t>
                      </a:r>
                      <a:r>
                        <a:rPr lang="en-US" sz="1400" dirty="0" err="1">
                          <a:solidFill>
                            <a:schemeClr val="tx1"/>
                          </a:solidFill>
                          <a:latin typeface="Montserrat" panose="00000500000000000000" pitchFamily="2" charset="-93"/>
                          <a:ea typeface="Montserrat"/>
                          <a:cs typeface="Montserrat"/>
                          <a:sym typeface="Montserrat"/>
                        </a:rPr>
                        <a:t>phòng</a:t>
                      </a:r>
                      <a:r>
                        <a:rPr lang="en-US" sz="1400" dirty="0">
                          <a:solidFill>
                            <a:schemeClr val="tx1"/>
                          </a:solidFill>
                          <a:latin typeface="Montserrat" panose="00000500000000000000" pitchFamily="2" charset="-93"/>
                          <a:ea typeface="Montserrat"/>
                          <a:cs typeface="Montserrat"/>
                          <a:sym typeface="Montserrat"/>
                        </a:rPr>
                        <a:t> </a:t>
                      </a:r>
                      <a:endParaRPr sz="1400" dirty="0">
                        <a:solidFill>
                          <a:schemeClr val="tx1"/>
                        </a:solidFill>
                        <a:latin typeface="Montserrat" panose="00000500000000000000" pitchFamily="2" charset="-93"/>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vi-VN" sz="1400" dirty="0">
                          <a:solidFill>
                            <a:schemeClr val="tx1"/>
                          </a:solidFill>
                          <a:latin typeface="Montserrat" panose="00000500000000000000" pitchFamily="2" charset="-93"/>
                          <a:sym typeface="Montserrat"/>
                        </a:rPr>
                        <a:t>Hiện thị các thông tin của khách hàng để xác nhận lại các thông tin, có thể chỉnh sửa lại các thông tin khách hàng, hiển thị thông tin các phòng đã được chọn. Bấm Thanh toán để đến trang thanh toán.</a:t>
                      </a:r>
                      <a:endParaRPr sz="1400" dirty="0">
                        <a:solidFill>
                          <a:schemeClr val="tx1"/>
                        </a:solidFill>
                        <a:latin typeface="Montserrat" panose="00000500000000000000" pitchFamily="2" charset="-93"/>
                        <a:sym typeface="Montserrat"/>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840866" y="4598650"/>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86139" y="3614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8" name="TextBox 17">
            <a:extLst>
              <a:ext uri="{FF2B5EF4-FFF2-40B4-BE49-F238E27FC236}">
                <a16:creationId xmlns:a16="http://schemas.microsoft.com/office/drawing/2014/main" id="{A1782E3E-DC0A-4E77-B50E-8CC2A461F401}"/>
              </a:ext>
            </a:extLst>
          </p:cNvPr>
          <p:cNvSpPr txBox="1"/>
          <p:nvPr/>
        </p:nvSpPr>
        <p:spPr>
          <a:xfrm>
            <a:off x="756050" y="774923"/>
            <a:ext cx="6256315" cy="338554"/>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Phần</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dành</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cho</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người</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dùng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a:t>
            </a:r>
            <a:endParaRPr lang="en-US" sz="1600" dirty="0">
              <a:solidFill>
                <a:schemeClr val="tx1"/>
              </a:solidFill>
              <a:latin typeface="Montserrat Black" panose="00000A00000000000000" pitchFamily="2" charset="-93"/>
            </a:endParaRPr>
          </a:p>
        </p:txBody>
      </p:sp>
    </p:spTree>
    <p:extLst>
      <p:ext uri="{BB962C8B-B14F-4D97-AF65-F5344CB8AC3E}">
        <p14:creationId xmlns:p14="http://schemas.microsoft.com/office/powerpoint/2010/main" val="265904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1984498952"/>
              </p:ext>
            </p:extLst>
          </p:nvPr>
        </p:nvGraphicFramePr>
        <p:xfrm>
          <a:off x="756050" y="1444335"/>
          <a:ext cx="7823445" cy="2985822"/>
        </p:xfrm>
        <a:graphic>
          <a:graphicData uri="http://schemas.openxmlformats.org/drawingml/2006/table">
            <a:tbl>
              <a:tblPr>
                <a:noFill/>
                <a:tableStyleId>{03AB4FA5-EDF4-4C5F-923B-EA922F181E2C}</a:tableStyleId>
              </a:tblPr>
              <a:tblGrid>
                <a:gridCol w="2607815">
                  <a:extLst>
                    <a:ext uri="{9D8B030D-6E8A-4147-A177-3AD203B41FA5}">
                      <a16:colId xmlns:a16="http://schemas.microsoft.com/office/drawing/2014/main" val="20000"/>
                    </a:ext>
                  </a:extLst>
                </a:gridCol>
                <a:gridCol w="5215630">
                  <a:extLst>
                    <a:ext uri="{9D8B030D-6E8A-4147-A177-3AD203B41FA5}">
                      <a16:colId xmlns:a16="http://schemas.microsoft.com/office/drawing/2014/main" val="20001"/>
                    </a:ext>
                  </a:extLst>
                </a:gridCol>
              </a:tblGrid>
              <a:tr h="502900">
                <a:tc>
                  <a:txBody>
                    <a:bodyPr/>
                    <a:lstStyle/>
                    <a:p>
                      <a:pPr marL="0" lvl="0" indent="0" algn="l"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Giao diện</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02900">
                <a:tc>
                  <a:txBody>
                    <a:bodyPr/>
                    <a:lstStyle/>
                    <a:p>
                      <a:pPr marL="0" lvl="0" indent="0" algn="l" rtl="0">
                        <a:spcBef>
                          <a:spcPts val="0"/>
                        </a:spcBef>
                        <a:spcAft>
                          <a:spcPts val="0"/>
                        </a:spcAft>
                        <a:buNone/>
                      </a:pPr>
                      <a:r>
                        <a:rPr lang="en-US" sz="1400" dirty="0">
                          <a:solidFill>
                            <a:schemeClr val="tx1"/>
                          </a:solidFill>
                          <a:latin typeface="Montserrat" panose="00000500000000000000" pitchFamily="2" charset="-93"/>
                          <a:ea typeface="Montserrat"/>
                          <a:cs typeface="Montserrat"/>
                          <a:sym typeface="Montserrat"/>
                        </a:rPr>
                        <a:t>9. Trang </a:t>
                      </a:r>
                      <a:r>
                        <a:rPr lang="en-US" sz="1400" dirty="0" err="1">
                          <a:solidFill>
                            <a:schemeClr val="tx1"/>
                          </a:solidFill>
                          <a:latin typeface="Montserrat" panose="00000500000000000000" pitchFamily="2" charset="-93"/>
                          <a:ea typeface="Montserrat"/>
                          <a:cs typeface="Montserrat"/>
                          <a:sym typeface="Montserrat"/>
                        </a:rPr>
                        <a:t>thanh</a:t>
                      </a:r>
                      <a:r>
                        <a:rPr lang="en-US" sz="1400" dirty="0">
                          <a:solidFill>
                            <a:schemeClr val="tx1"/>
                          </a:solidFill>
                          <a:latin typeface="Montserrat" panose="00000500000000000000" pitchFamily="2" charset="-93"/>
                          <a:ea typeface="Montserrat"/>
                          <a:cs typeface="Montserrat"/>
                          <a:sym typeface="Montserrat"/>
                        </a:rPr>
                        <a:t> </a:t>
                      </a:r>
                      <a:r>
                        <a:rPr lang="en-US" sz="1400" dirty="0" err="1">
                          <a:solidFill>
                            <a:schemeClr val="tx1"/>
                          </a:solidFill>
                          <a:latin typeface="Montserrat" panose="00000500000000000000" pitchFamily="2" charset="-93"/>
                          <a:ea typeface="Montserrat"/>
                          <a:cs typeface="Montserrat"/>
                          <a:sym typeface="Montserrat"/>
                        </a:rPr>
                        <a:t>toán</a:t>
                      </a:r>
                      <a:endParaRPr sz="1400" dirty="0">
                        <a:solidFill>
                          <a:schemeClr val="tx1"/>
                        </a:solidFill>
                        <a:latin typeface="Montserrat" panose="00000500000000000000" pitchFamily="2" charset="-93"/>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vi-VN" sz="1400" dirty="0">
                          <a:solidFill>
                            <a:schemeClr val="tx1"/>
                          </a:solidFill>
                          <a:latin typeface="Montserrat" panose="00000500000000000000" pitchFamily="2" charset="-93"/>
                          <a:sym typeface="Montserrat"/>
                        </a:rPr>
                        <a:t>Hiển thị thông tin các phòng đã được chọn, chọn các phương thức thanh toán để hoàn thành các bước. Có thể thanh toán khi nhận phòng, hoặc thanh toán bằng MOMO</a:t>
                      </a:r>
                      <a:endParaRPr sz="1400" dirty="0">
                        <a:solidFill>
                          <a:schemeClr val="tx1"/>
                        </a:solidFill>
                        <a:latin typeface="Montserrat" panose="00000500000000000000" pitchFamily="2" charset="-93"/>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02900">
                <a:tc>
                  <a:txBody>
                    <a:bodyPr/>
                    <a:lstStyle/>
                    <a:p>
                      <a:pPr marL="0" lvl="0" indent="0" algn="l" rtl="0">
                        <a:spcBef>
                          <a:spcPts val="0"/>
                        </a:spcBef>
                        <a:spcAft>
                          <a:spcPts val="0"/>
                        </a:spcAft>
                        <a:buNone/>
                      </a:pPr>
                      <a:r>
                        <a:rPr lang="en-US" sz="1400" dirty="0">
                          <a:solidFill>
                            <a:schemeClr val="tx1"/>
                          </a:solidFill>
                          <a:latin typeface="Montserrat" panose="00000500000000000000" pitchFamily="2" charset="-93"/>
                          <a:ea typeface="Montserrat"/>
                          <a:cs typeface="Montserrat"/>
                          <a:sym typeface="Montserrat"/>
                        </a:rPr>
                        <a:t>10. Trang </a:t>
                      </a:r>
                      <a:r>
                        <a:rPr lang="en-US" sz="1400" dirty="0" err="1">
                          <a:solidFill>
                            <a:schemeClr val="tx1"/>
                          </a:solidFill>
                          <a:latin typeface="Montserrat" panose="00000500000000000000" pitchFamily="2" charset="-93"/>
                          <a:ea typeface="Montserrat"/>
                          <a:cs typeface="Montserrat"/>
                          <a:sym typeface="Montserrat"/>
                        </a:rPr>
                        <a:t>lịch</a:t>
                      </a:r>
                      <a:r>
                        <a:rPr lang="en-US" sz="1400" dirty="0">
                          <a:solidFill>
                            <a:schemeClr val="tx1"/>
                          </a:solidFill>
                          <a:latin typeface="Montserrat" panose="00000500000000000000" pitchFamily="2" charset="-93"/>
                          <a:ea typeface="Montserrat"/>
                          <a:cs typeface="Montserrat"/>
                          <a:sym typeface="Montserrat"/>
                        </a:rPr>
                        <a:t> </a:t>
                      </a:r>
                      <a:r>
                        <a:rPr lang="en-US" sz="1400" dirty="0" err="1">
                          <a:solidFill>
                            <a:schemeClr val="tx1"/>
                          </a:solidFill>
                          <a:latin typeface="Montserrat" panose="00000500000000000000" pitchFamily="2" charset="-93"/>
                          <a:ea typeface="Montserrat"/>
                          <a:cs typeface="Montserrat"/>
                          <a:sym typeface="Montserrat"/>
                        </a:rPr>
                        <a:t>sử</a:t>
                      </a:r>
                      <a:endParaRPr sz="1400" dirty="0">
                        <a:solidFill>
                          <a:schemeClr val="tx1"/>
                        </a:solidFill>
                        <a:latin typeface="Montserrat" panose="00000500000000000000" pitchFamily="2" charset="-93"/>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vi-VN" sz="1400" dirty="0">
                          <a:solidFill>
                            <a:schemeClr val="tx1"/>
                          </a:solidFill>
                          <a:latin typeface="Montserrat" panose="00000500000000000000" pitchFamily="2" charset="-93"/>
                          <a:sym typeface="Montserrat"/>
                        </a:rPr>
                        <a:t>Hiển thị danh sách các phòng đã được xác nhận thanh toán.</a:t>
                      </a:r>
                      <a:endParaRPr sz="1400" dirty="0">
                        <a:solidFill>
                          <a:schemeClr val="tx1"/>
                        </a:solidFill>
                        <a:latin typeface="Montserrat" panose="00000500000000000000" pitchFamily="2" charset="-93"/>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837062">
                <a:tc>
                  <a:txBody>
                    <a:bodyPr/>
                    <a:lstStyle/>
                    <a:p>
                      <a:pPr marL="0" marR="0" algn="l">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11. Trang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tin</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gn="l">
                        <a:lnSpc>
                          <a:spcPct val="150000"/>
                        </a:lnSpc>
                        <a:spcBef>
                          <a:spcPts val="0"/>
                        </a:spcBef>
                        <a:spcAft>
                          <a:spcPts val="0"/>
                        </a:spcAft>
                      </a:pPr>
                      <a:r>
                        <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Hiển thị thông tin của khách hàng, cho phép chỉnh sửa thông tin.</a:t>
                      </a: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840866" y="4598650"/>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8" name="TextBox 17">
            <a:extLst>
              <a:ext uri="{FF2B5EF4-FFF2-40B4-BE49-F238E27FC236}">
                <a16:creationId xmlns:a16="http://schemas.microsoft.com/office/drawing/2014/main" id="{A1782E3E-DC0A-4E77-B50E-8CC2A461F401}"/>
              </a:ext>
            </a:extLst>
          </p:cNvPr>
          <p:cNvSpPr txBox="1"/>
          <p:nvPr/>
        </p:nvSpPr>
        <p:spPr>
          <a:xfrm>
            <a:off x="756050" y="774923"/>
            <a:ext cx="6256315" cy="338554"/>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Phần</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dành</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cho</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người</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dùng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a:t>
            </a:r>
            <a:endParaRPr lang="en-US" sz="1600" dirty="0">
              <a:solidFill>
                <a:schemeClr val="tx1"/>
              </a:solidFill>
              <a:latin typeface="Montserrat Black" panose="00000A00000000000000" pitchFamily="2" charset="-93"/>
            </a:endParaRPr>
          </a:p>
        </p:txBody>
      </p:sp>
    </p:spTree>
    <p:extLst>
      <p:ext uri="{BB962C8B-B14F-4D97-AF65-F5344CB8AC3E}">
        <p14:creationId xmlns:p14="http://schemas.microsoft.com/office/powerpoint/2010/main" val="1358458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718641376"/>
              </p:ext>
            </p:extLst>
          </p:nvPr>
        </p:nvGraphicFramePr>
        <p:xfrm>
          <a:off x="660277" y="1868302"/>
          <a:ext cx="7823445" cy="1112470"/>
        </p:xfrm>
        <a:graphic>
          <a:graphicData uri="http://schemas.openxmlformats.org/drawingml/2006/table">
            <a:tbl>
              <a:tblPr>
                <a:noFill/>
                <a:tableStyleId>{03AB4FA5-EDF4-4C5F-923B-EA922F181E2C}</a:tableStyleId>
              </a:tblPr>
              <a:tblGrid>
                <a:gridCol w="2607815">
                  <a:extLst>
                    <a:ext uri="{9D8B030D-6E8A-4147-A177-3AD203B41FA5}">
                      <a16:colId xmlns:a16="http://schemas.microsoft.com/office/drawing/2014/main" val="20000"/>
                    </a:ext>
                  </a:extLst>
                </a:gridCol>
                <a:gridCol w="5215630">
                  <a:extLst>
                    <a:ext uri="{9D8B030D-6E8A-4147-A177-3AD203B41FA5}">
                      <a16:colId xmlns:a16="http://schemas.microsoft.com/office/drawing/2014/main" val="20001"/>
                    </a:ext>
                  </a:extLst>
                </a:gridCol>
              </a:tblGrid>
              <a:tr h="502900">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Giao diện</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02900">
                <a:tc>
                  <a:txBody>
                    <a:bodyPr/>
                    <a:lstStyle/>
                    <a:p>
                      <a:pPr marL="0" lvl="0" indent="0" algn="l" rtl="0">
                        <a:spcBef>
                          <a:spcPts val="0"/>
                        </a:spcBef>
                        <a:spcAft>
                          <a:spcPts val="0"/>
                        </a:spcAft>
                        <a:buNone/>
                      </a:pPr>
                      <a:r>
                        <a:rPr lang="en-US" sz="1400" dirty="0">
                          <a:solidFill>
                            <a:schemeClr val="tx1"/>
                          </a:solidFill>
                          <a:latin typeface="Montserrat" panose="00000500000000000000" pitchFamily="2" charset="-93"/>
                          <a:ea typeface="Montserrat"/>
                          <a:cs typeface="Montserrat"/>
                          <a:sym typeface="Montserrat"/>
                        </a:rPr>
                        <a:t>12. Trang Admin</a:t>
                      </a:r>
                      <a:endParaRPr sz="1400" dirty="0">
                        <a:solidFill>
                          <a:schemeClr val="tx1"/>
                        </a:solidFill>
                        <a:latin typeface="Montserrat" panose="00000500000000000000" pitchFamily="2" charset="-93"/>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vi-VN" sz="1400" dirty="0">
                          <a:solidFill>
                            <a:schemeClr val="tx1"/>
                          </a:solidFill>
                          <a:latin typeface="Montserrat" panose="00000500000000000000" pitchFamily="2" charset="-93"/>
                          <a:sym typeface="Montserrat"/>
                        </a:rPr>
                        <a:t>Hiển thị danh sách các tài khoản khách hàng, hoặc tài khoản của các chủ sỡ hữu, cho phép xóa tài khoản</a:t>
                      </a:r>
                      <a:endParaRPr sz="1400" dirty="0">
                        <a:solidFill>
                          <a:schemeClr val="tx1"/>
                        </a:solidFill>
                        <a:latin typeface="Montserrat" panose="00000500000000000000" pitchFamily="2" charset="-93"/>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840866" y="4598650"/>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86139" y="3614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8" name="TextBox 17">
            <a:extLst>
              <a:ext uri="{FF2B5EF4-FFF2-40B4-BE49-F238E27FC236}">
                <a16:creationId xmlns:a16="http://schemas.microsoft.com/office/drawing/2014/main" id="{A1782E3E-DC0A-4E77-B50E-8CC2A461F401}"/>
              </a:ext>
            </a:extLst>
          </p:cNvPr>
          <p:cNvSpPr txBox="1"/>
          <p:nvPr/>
        </p:nvSpPr>
        <p:spPr>
          <a:xfrm>
            <a:off x="660277" y="1264894"/>
            <a:ext cx="6256315" cy="338554"/>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Phần</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dành</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cho</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người</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Quản</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Lý</a:t>
            </a:r>
            <a:endParaRPr lang="en-US" sz="1600" dirty="0">
              <a:solidFill>
                <a:schemeClr val="tx1"/>
              </a:solidFill>
              <a:latin typeface="Montserrat Black" panose="00000A00000000000000" pitchFamily="2" charset="-93"/>
            </a:endParaRPr>
          </a:p>
        </p:txBody>
      </p:sp>
    </p:spTree>
    <p:extLst>
      <p:ext uri="{BB962C8B-B14F-4D97-AF65-F5344CB8AC3E}">
        <p14:creationId xmlns:p14="http://schemas.microsoft.com/office/powerpoint/2010/main" val="202500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840866" y="4598650"/>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8" name="TextBox 17">
            <a:extLst>
              <a:ext uri="{FF2B5EF4-FFF2-40B4-BE49-F238E27FC236}">
                <a16:creationId xmlns:a16="http://schemas.microsoft.com/office/drawing/2014/main" id="{A1782E3E-DC0A-4E77-B50E-8CC2A461F401}"/>
              </a:ext>
            </a:extLst>
          </p:cNvPr>
          <p:cNvSpPr txBox="1"/>
          <p:nvPr/>
        </p:nvSpPr>
        <p:spPr>
          <a:xfrm>
            <a:off x="798458" y="595116"/>
            <a:ext cx="6256315" cy="338554"/>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p:txBody>
      </p:sp>
      <p:sp>
        <p:nvSpPr>
          <p:cNvPr id="2" name="TextBox 1">
            <a:extLst>
              <a:ext uri="{FF2B5EF4-FFF2-40B4-BE49-F238E27FC236}">
                <a16:creationId xmlns:a16="http://schemas.microsoft.com/office/drawing/2014/main" id="{3653AA48-2995-457D-A431-71BD42C6D9C9}"/>
              </a:ext>
            </a:extLst>
          </p:cNvPr>
          <p:cNvSpPr txBox="1"/>
          <p:nvPr/>
        </p:nvSpPr>
        <p:spPr>
          <a:xfrm>
            <a:off x="735598" y="917923"/>
            <a:ext cx="6746219" cy="738664"/>
          </a:xfrm>
          <a:prstGeom prst="rect">
            <a:avLst/>
          </a:prstGeom>
          <a:noFill/>
        </p:spPr>
        <p:txBody>
          <a:bodyPr wrap="square" rtlCol="0">
            <a:spAutoFit/>
          </a:bodyPr>
          <a:lstStyle/>
          <a:p>
            <a:r>
              <a:rPr lang="vi-VN" dirty="0">
                <a:solidFill>
                  <a:schemeClr val="tx1"/>
                </a:solidFill>
                <a:latin typeface="Montserrat" panose="00000500000000000000" pitchFamily="2" charset="-93"/>
              </a:rPr>
              <a:t>Trang Web có cơ sở dữ liệu đơn giản nhưng khá đầy đủ để quản lý, liên kết, thông tin của các người dùng, các khách sạn, phòng của khách sạn, các hóa đơn, chi tiết hóa đơn…</a:t>
            </a:r>
          </a:p>
        </p:txBody>
      </p:sp>
      <p:pic>
        <p:nvPicPr>
          <p:cNvPr id="19" name="Google Shape;1640;p48">
            <a:extLst>
              <a:ext uri="{FF2B5EF4-FFF2-40B4-BE49-F238E27FC236}">
                <a16:creationId xmlns:a16="http://schemas.microsoft.com/office/drawing/2014/main" id="{2AF46B3B-95E6-4753-B2B3-CBD6CF5E1704}"/>
              </a:ext>
            </a:extLst>
          </p:cNvPr>
          <p:cNvPicPr preferRelativeResize="0"/>
          <p:nvPr/>
        </p:nvPicPr>
        <p:blipFill rotWithShape="1">
          <a:blip r:embed="rId5">
            <a:alphaModFix/>
          </a:blip>
          <a:srcRect l="25537" t="7152" r="23467" b="5838"/>
          <a:stretch/>
        </p:blipFill>
        <p:spPr>
          <a:xfrm>
            <a:off x="477069" y="1656587"/>
            <a:ext cx="1920000" cy="1842726"/>
          </a:xfrm>
          <a:prstGeom prst="rect">
            <a:avLst/>
          </a:prstGeom>
          <a:noFill/>
          <a:ln>
            <a:noFill/>
          </a:ln>
        </p:spPr>
      </p:pic>
      <p:pic>
        <p:nvPicPr>
          <p:cNvPr id="20" name="Google Shape;1643;p48">
            <a:extLst>
              <a:ext uri="{FF2B5EF4-FFF2-40B4-BE49-F238E27FC236}">
                <a16:creationId xmlns:a16="http://schemas.microsoft.com/office/drawing/2014/main" id="{9707F9E1-6AE5-4176-A19F-FF8D901B609D}"/>
              </a:ext>
            </a:extLst>
          </p:cNvPr>
          <p:cNvPicPr preferRelativeResize="0">
            <a:picLocks/>
          </p:cNvPicPr>
          <p:nvPr/>
        </p:nvPicPr>
        <p:blipFill rotWithShape="1">
          <a:blip r:embed="rId6">
            <a:alphaModFix/>
          </a:blip>
          <a:srcRect l="1793" r="1793"/>
          <a:stretch/>
        </p:blipFill>
        <p:spPr>
          <a:xfrm>
            <a:off x="2357616" y="1857319"/>
            <a:ext cx="6091439" cy="2818131"/>
          </a:xfrm>
          <a:prstGeom prst="roundRect">
            <a:avLst>
              <a:gd name="adj" fmla="val 16667"/>
            </a:avLst>
          </a:prstGeom>
        </p:spPr>
      </p:pic>
      <p:pic>
        <p:nvPicPr>
          <p:cNvPr id="4" name="Picture 3">
            <a:extLst>
              <a:ext uri="{FF2B5EF4-FFF2-40B4-BE49-F238E27FC236}">
                <a16:creationId xmlns:a16="http://schemas.microsoft.com/office/drawing/2014/main" id="{96258834-8BE7-4979-A2B1-9C67DE8FD229}"/>
              </a:ext>
            </a:extLst>
          </p:cNvPr>
          <p:cNvPicPr>
            <a:picLocks noChangeAspect="1"/>
          </p:cNvPicPr>
          <p:nvPr/>
        </p:nvPicPr>
        <p:blipFill>
          <a:blip r:embed="rId7"/>
          <a:stretch>
            <a:fillRect/>
          </a:stretch>
        </p:blipFill>
        <p:spPr>
          <a:xfrm>
            <a:off x="798458" y="1619995"/>
            <a:ext cx="7704000" cy="3378944"/>
          </a:xfrm>
          <a:prstGeom prst="rect">
            <a:avLst/>
          </a:prstGeom>
        </p:spPr>
      </p:pic>
    </p:spTree>
    <p:extLst>
      <p:ext uri="{BB962C8B-B14F-4D97-AF65-F5344CB8AC3E}">
        <p14:creationId xmlns:p14="http://schemas.microsoft.com/office/powerpoint/2010/main" val="3353252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1610352692"/>
              </p:ext>
            </p:extLst>
          </p:nvPr>
        </p:nvGraphicFramePr>
        <p:xfrm>
          <a:off x="756050" y="1444335"/>
          <a:ext cx="7823445" cy="3493541"/>
        </p:xfrm>
        <a:graphic>
          <a:graphicData uri="http://schemas.openxmlformats.org/drawingml/2006/table">
            <a:tbl>
              <a:tblPr>
                <a:noFill/>
                <a:tableStyleId>{03AB4FA5-EDF4-4C5F-923B-EA922F181E2C}</a:tableStyleId>
              </a:tblPr>
              <a:tblGrid>
                <a:gridCol w="2607815">
                  <a:extLst>
                    <a:ext uri="{9D8B030D-6E8A-4147-A177-3AD203B41FA5}">
                      <a16:colId xmlns:a16="http://schemas.microsoft.com/office/drawing/2014/main" val="20000"/>
                    </a:ext>
                  </a:extLst>
                </a:gridCol>
                <a:gridCol w="5215630">
                  <a:extLst>
                    <a:ext uri="{9D8B030D-6E8A-4147-A177-3AD203B41FA5}">
                      <a16:colId xmlns:a16="http://schemas.microsoft.com/office/drawing/2014/main" val="20001"/>
                    </a:ext>
                  </a:extLst>
                </a:gridCol>
              </a:tblGrid>
              <a:tr h="452192">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Bảng</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48106">
                <a:tc>
                  <a:txBody>
                    <a:bodyPr/>
                    <a:lstStyle/>
                    <a:p>
                      <a:pPr marL="0" lvl="0" indent="0" algn="l" rtl="0">
                        <a:lnSpc>
                          <a:spcPct val="150000"/>
                        </a:lnSpc>
                        <a:spcBef>
                          <a:spcPts val="0"/>
                        </a:spcBef>
                        <a:spcAft>
                          <a:spcPts val="0"/>
                        </a:spcAft>
                        <a:buNone/>
                      </a:pPr>
                      <a:r>
                        <a:rPr lang="en-US" sz="1400" dirty="0">
                          <a:solidFill>
                            <a:schemeClr val="tx1"/>
                          </a:solidFill>
                          <a:latin typeface="Montserrat" panose="00000500000000000000" pitchFamily="2" charset="-93"/>
                          <a:ea typeface="Montserrat"/>
                          <a:cs typeface="Montserrat"/>
                          <a:sym typeface="Montserrat"/>
                        </a:rPr>
                        <a:t>1. Login </a:t>
                      </a:r>
                      <a:endParaRPr sz="1400" dirty="0">
                        <a:solidFill>
                          <a:schemeClr val="tx1"/>
                        </a:solidFill>
                        <a:latin typeface="Montserrat" panose="00000500000000000000" pitchFamily="2" charset="-93"/>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vi-VN" sz="1400" dirty="0">
                          <a:solidFill>
                            <a:schemeClr val="tx1"/>
                          </a:solidFill>
                          <a:latin typeface="Montserrat" panose="00000500000000000000" pitchFamily="2" charset="-93"/>
                          <a:sym typeface="Montserrat"/>
                        </a:rPr>
                        <a:t>Thông tin về đăng nhập của người dùng để phân chia ra Users(người đi thuê), Landlords(Người cho thuê)</a:t>
                      </a:r>
                      <a:endParaRPr sz="1400" dirty="0">
                        <a:solidFill>
                          <a:schemeClr val="tx1"/>
                        </a:solidFill>
                        <a:latin typeface="Montserrat" panose="00000500000000000000" pitchFamily="2" charset="-93"/>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49167">
                <a:tc>
                  <a:txBody>
                    <a:bodyPr/>
                    <a:lstStyle/>
                    <a:p>
                      <a:pPr marL="0" lvl="0" indent="0" algn="l" rtl="0">
                        <a:lnSpc>
                          <a:spcPct val="150000"/>
                        </a:lnSpc>
                        <a:spcBef>
                          <a:spcPts val="0"/>
                        </a:spcBef>
                        <a:spcAft>
                          <a:spcPts val="0"/>
                        </a:spcAft>
                        <a:buNone/>
                      </a:pPr>
                      <a:r>
                        <a:rPr lang="en-US" sz="1400" dirty="0">
                          <a:solidFill>
                            <a:schemeClr val="tx1"/>
                          </a:solidFill>
                          <a:latin typeface="Montserrat" panose="00000500000000000000" pitchFamily="2" charset="-93"/>
                          <a:ea typeface="Montserrat"/>
                          <a:cs typeface="Montserrat"/>
                          <a:sym typeface="Montserrat"/>
                        </a:rPr>
                        <a:t>2. Users</a:t>
                      </a:r>
                      <a:endParaRPr sz="1400" dirty="0">
                        <a:solidFill>
                          <a:schemeClr val="tx1"/>
                        </a:solidFill>
                        <a:latin typeface="Montserrat" panose="00000500000000000000" pitchFamily="2" charset="-93"/>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US" sz="1400" dirty="0" err="1">
                          <a:solidFill>
                            <a:schemeClr val="tx1"/>
                          </a:solidFill>
                          <a:latin typeface="Montserrat" panose="00000500000000000000" pitchFamily="2" charset="-93"/>
                          <a:sym typeface="Montserrat"/>
                        </a:rPr>
                        <a:t>Thông</a:t>
                      </a:r>
                      <a:r>
                        <a:rPr lang="en-US" sz="1400" dirty="0">
                          <a:solidFill>
                            <a:schemeClr val="tx1"/>
                          </a:solidFill>
                          <a:latin typeface="Montserrat" panose="00000500000000000000" pitchFamily="2" charset="-93"/>
                          <a:sym typeface="Montserrat"/>
                        </a:rPr>
                        <a:t> tin </a:t>
                      </a:r>
                      <a:r>
                        <a:rPr lang="en-US" sz="1400" dirty="0" err="1">
                          <a:solidFill>
                            <a:schemeClr val="tx1"/>
                          </a:solidFill>
                          <a:latin typeface="Montserrat" panose="00000500000000000000" pitchFamily="2" charset="-93"/>
                          <a:sym typeface="Montserrat"/>
                        </a:rPr>
                        <a:t>người</a:t>
                      </a:r>
                      <a:r>
                        <a:rPr lang="en-US" sz="1400" dirty="0">
                          <a:solidFill>
                            <a:schemeClr val="tx1"/>
                          </a:solidFill>
                          <a:latin typeface="Montserrat" panose="00000500000000000000" pitchFamily="2" charset="-93"/>
                          <a:sym typeface="Montserrat"/>
                        </a:rPr>
                        <a:t> </a:t>
                      </a:r>
                      <a:r>
                        <a:rPr lang="en-US" sz="1400" dirty="0" err="1">
                          <a:solidFill>
                            <a:schemeClr val="tx1"/>
                          </a:solidFill>
                          <a:latin typeface="Montserrat" panose="00000500000000000000" pitchFamily="2" charset="-93"/>
                          <a:sym typeface="Montserrat"/>
                        </a:rPr>
                        <a:t>dùng</a:t>
                      </a:r>
                      <a:r>
                        <a:rPr lang="en-US" sz="1400" dirty="0">
                          <a:solidFill>
                            <a:schemeClr val="tx1"/>
                          </a:solidFill>
                          <a:latin typeface="Montserrat" panose="00000500000000000000" pitchFamily="2" charset="-93"/>
                          <a:sym typeface="Montserrat"/>
                        </a:rPr>
                        <a:t> </a:t>
                      </a:r>
                      <a:r>
                        <a:rPr lang="en-US" sz="1400" dirty="0" err="1">
                          <a:solidFill>
                            <a:schemeClr val="tx1"/>
                          </a:solidFill>
                          <a:latin typeface="Montserrat" panose="00000500000000000000" pitchFamily="2" charset="-93"/>
                          <a:sym typeface="Montserrat"/>
                        </a:rPr>
                        <a:t>đi</a:t>
                      </a:r>
                      <a:r>
                        <a:rPr lang="en-US" sz="1400" dirty="0">
                          <a:solidFill>
                            <a:schemeClr val="tx1"/>
                          </a:solidFill>
                          <a:latin typeface="Montserrat" panose="00000500000000000000" pitchFamily="2" charset="-93"/>
                          <a:sym typeface="Montserrat"/>
                        </a:rPr>
                        <a:t> </a:t>
                      </a:r>
                      <a:r>
                        <a:rPr lang="en-US" sz="1400" dirty="0" err="1">
                          <a:solidFill>
                            <a:schemeClr val="tx1"/>
                          </a:solidFill>
                          <a:latin typeface="Montserrat" panose="00000500000000000000" pitchFamily="2" charset="-93"/>
                          <a:sym typeface="Montserrat"/>
                        </a:rPr>
                        <a:t>thuê</a:t>
                      </a:r>
                      <a:endParaRPr sz="1400" dirty="0">
                        <a:solidFill>
                          <a:schemeClr val="tx1"/>
                        </a:solidFill>
                        <a:latin typeface="Montserrat" panose="00000500000000000000" pitchFamily="2" charset="-93"/>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52660">
                <a:tc>
                  <a:txBody>
                    <a:bodyPr/>
                    <a:lstStyle/>
                    <a:p>
                      <a:pPr marL="0" marR="0" algn="l">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3. Landlords</a:t>
                      </a: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gn="l">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tin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về</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người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cho</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thuê</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52660">
                <a:tc>
                  <a:txBody>
                    <a:bodyPr/>
                    <a:lstStyle/>
                    <a:p>
                      <a:pPr marL="0" marR="0" algn="l">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4. Bills</a:t>
                      </a:r>
                    </a:p>
                  </a:txBody>
                  <a:tcPr marL="68580" marR="68580" marT="0" marB="0"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gn="l">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tin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hóa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đơn</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471611425"/>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8" name="TextBox 17">
            <a:extLst>
              <a:ext uri="{FF2B5EF4-FFF2-40B4-BE49-F238E27FC236}">
                <a16:creationId xmlns:a16="http://schemas.microsoft.com/office/drawing/2014/main" id="{A1782E3E-DC0A-4E77-B50E-8CC2A461F401}"/>
              </a:ext>
            </a:extLst>
          </p:cNvPr>
          <p:cNvSpPr txBox="1"/>
          <p:nvPr/>
        </p:nvSpPr>
        <p:spPr>
          <a:xfrm>
            <a:off x="768242" y="791008"/>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endParaRPr lang="en-US" sz="1600" dirty="0">
              <a:solidFill>
                <a:schemeClr val="tx1"/>
              </a:solidFill>
              <a:latin typeface="Montserrat Black" panose="00000A00000000000000" pitchFamily="2" charset="-93"/>
            </a:endParaRPr>
          </a:p>
        </p:txBody>
      </p:sp>
    </p:spTree>
    <p:extLst>
      <p:ext uri="{BB962C8B-B14F-4D97-AF65-F5344CB8AC3E}">
        <p14:creationId xmlns:p14="http://schemas.microsoft.com/office/powerpoint/2010/main" val="385889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361309881"/>
              </p:ext>
            </p:extLst>
          </p:nvPr>
        </p:nvGraphicFramePr>
        <p:xfrm>
          <a:off x="756050" y="1444335"/>
          <a:ext cx="7823445" cy="3254785"/>
        </p:xfrm>
        <a:graphic>
          <a:graphicData uri="http://schemas.openxmlformats.org/drawingml/2006/table">
            <a:tbl>
              <a:tblPr>
                <a:noFill/>
                <a:tableStyleId>{03AB4FA5-EDF4-4C5F-923B-EA922F181E2C}</a:tableStyleId>
              </a:tblPr>
              <a:tblGrid>
                <a:gridCol w="2607815">
                  <a:extLst>
                    <a:ext uri="{9D8B030D-6E8A-4147-A177-3AD203B41FA5}">
                      <a16:colId xmlns:a16="http://schemas.microsoft.com/office/drawing/2014/main" val="20000"/>
                    </a:ext>
                  </a:extLst>
                </a:gridCol>
                <a:gridCol w="5215630">
                  <a:extLst>
                    <a:ext uri="{9D8B030D-6E8A-4147-A177-3AD203B41FA5}">
                      <a16:colId xmlns:a16="http://schemas.microsoft.com/office/drawing/2014/main" val="20001"/>
                    </a:ext>
                  </a:extLst>
                </a:gridCol>
              </a:tblGrid>
              <a:tr h="452192">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Bảng</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48106">
                <a:tc>
                  <a:txBody>
                    <a:bodyPr/>
                    <a:lstStyle/>
                    <a:p>
                      <a:pPr marL="0" marR="0">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5.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Bill_Detail</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 tin chi tiết của các hóa đơn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49167">
                <a:tc>
                  <a:txBody>
                    <a:bodyPr/>
                    <a:lstStyle/>
                    <a:p>
                      <a:pPr marL="0" marR="0">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6. Carts</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 tin danh sách các phòng được thêm vào giỏ</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52660">
                <a:tc>
                  <a:txBody>
                    <a:bodyPr/>
                    <a:lstStyle/>
                    <a:p>
                      <a:pPr marL="0" marR="0">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7. Hotels</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 tin khách sạn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52660">
                <a:tc>
                  <a:txBody>
                    <a:bodyPr/>
                    <a:lstStyle/>
                    <a:p>
                      <a:pPr marL="0" marR="0">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8. Rooms</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tin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phòng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của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khách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sạn</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471611425"/>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14B47942-6D39-4CBD-B419-CE4E5E29BDD5}"/>
              </a:ext>
            </a:extLst>
          </p:cNvPr>
          <p:cNvSpPr txBox="1"/>
          <p:nvPr/>
        </p:nvSpPr>
        <p:spPr>
          <a:xfrm>
            <a:off x="768242" y="791008"/>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endParaRPr lang="en-US" sz="1600" dirty="0">
              <a:solidFill>
                <a:schemeClr val="tx1"/>
              </a:solidFill>
              <a:latin typeface="Montserrat Black" panose="00000A00000000000000" pitchFamily="2" charset="-93"/>
            </a:endParaRPr>
          </a:p>
        </p:txBody>
      </p:sp>
    </p:spTree>
    <p:extLst>
      <p:ext uri="{BB962C8B-B14F-4D97-AF65-F5344CB8AC3E}">
        <p14:creationId xmlns:p14="http://schemas.microsoft.com/office/powerpoint/2010/main" val="4176316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3758109833"/>
              </p:ext>
            </p:extLst>
          </p:nvPr>
        </p:nvGraphicFramePr>
        <p:xfrm>
          <a:off x="756050" y="1714860"/>
          <a:ext cx="7823445" cy="1749465"/>
        </p:xfrm>
        <a:graphic>
          <a:graphicData uri="http://schemas.openxmlformats.org/drawingml/2006/table">
            <a:tbl>
              <a:tblPr>
                <a:noFill/>
                <a:tableStyleId>{03AB4FA5-EDF4-4C5F-923B-EA922F181E2C}</a:tableStyleId>
              </a:tblPr>
              <a:tblGrid>
                <a:gridCol w="2607815">
                  <a:extLst>
                    <a:ext uri="{9D8B030D-6E8A-4147-A177-3AD203B41FA5}">
                      <a16:colId xmlns:a16="http://schemas.microsoft.com/office/drawing/2014/main" val="20000"/>
                    </a:ext>
                  </a:extLst>
                </a:gridCol>
                <a:gridCol w="5215630">
                  <a:extLst>
                    <a:ext uri="{9D8B030D-6E8A-4147-A177-3AD203B41FA5}">
                      <a16:colId xmlns:a16="http://schemas.microsoft.com/office/drawing/2014/main" val="20001"/>
                    </a:ext>
                  </a:extLst>
                </a:gridCol>
              </a:tblGrid>
              <a:tr h="452192">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Bảng</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48106">
                <a:tc>
                  <a:txBody>
                    <a:bodyPr/>
                    <a:lstStyle/>
                    <a:p>
                      <a:pPr marL="0" marR="0">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9. Images</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 hình ảnh về khách sạn, phòng.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49167">
                <a:tc>
                  <a:txBody>
                    <a:bodyPr/>
                    <a:lstStyle/>
                    <a:p>
                      <a:pPr marL="0" marR="0">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10. Benefits</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lợi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ích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của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khách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sạn</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768242" y="791008"/>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endParaRPr lang="en-US" sz="1600" dirty="0">
              <a:solidFill>
                <a:schemeClr val="tx1"/>
              </a:solidFill>
              <a:latin typeface="Montserrat Black" panose="00000A00000000000000" pitchFamily="2" charset="-93"/>
            </a:endParaRPr>
          </a:p>
        </p:txBody>
      </p:sp>
    </p:spTree>
    <p:extLst>
      <p:ext uri="{BB962C8B-B14F-4D97-AF65-F5344CB8AC3E}">
        <p14:creationId xmlns:p14="http://schemas.microsoft.com/office/powerpoint/2010/main" val="149224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PHẦN NỘI DUNG</a:t>
            </a:r>
            <a:endParaRPr dirty="0"/>
          </a:p>
        </p:txBody>
      </p:sp>
      <p:sp>
        <p:nvSpPr>
          <p:cNvPr id="1277" name="Google Shape;1277;p37"/>
          <p:cNvSpPr txBox="1">
            <a:spLocks noGrp="1"/>
          </p:cNvSpPr>
          <p:nvPr>
            <p:ph type="title" idx="2"/>
          </p:nvPr>
        </p:nvSpPr>
        <p:spPr>
          <a:xfrm>
            <a:off x="890575" y="152095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8" name="Google Shape;1278;p37"/>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MỞ ĐẦU</a:t>
            </a:r>
            <a:endParaRPr dirty="0"/>
          </a:p>
        </p:txBody>
      </p:sp>
      <p:sp>
        <p:nvSpPr>
          <p:cNvPr id="1280" name="Google Shape;1280;p37"/>
          <p:cNvSpPr txBox="1">
            <a:spLocks noGrp="1"/>
          </p:cNvSpPr>
          <p:nvPr>
            <p:ph type="title" idx="5"/>
          </p:nvPr>
        </p:nvSpPr>
        <p:spPr>
          <a:xfrm>
            <a:off x="890575" y="215403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81" name="Google Shape;1281;p37"/>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PHÂN TÍC</a:t>
            </a:r>
            <a:r>
              <a:rPr lang="en-US" dirty="0"/>
              <a:t>H</a:t>
            </a:r>
            <a:endParaRPr dirty="0"/>
          </a:p>
        </p:txBody>
      </p:sp>
      <p:sp>
        <p:nvSpPr>
          <p:cNvPr id="1283" name="Google Shape;1283;p37"/>
          <p:cNvSpPr txBox="1">
            <a:spLocks noGrp="1"/>
          </p:cNvSpPr>
          <p:nvPr>
            <p:ph type="title" idx="8"/>
          </p:nvPr>
        </p:nvSpPr>
        <p:spPr>
          <a:xfrm>
            <a:off x="890575" y="278712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84" name="Google Shape;1284;p37"/>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THIẾT KẾ</a:t>
            </a:r>
            <a:endParaRPr dirty="0"/>
          </a:p>
        </p:txBody>
      </p:sp>
      <p:sp>
        <p:nvSpPr>
          <p:cNvPr id="1286" name="Google Shape;1286;p37"/>
          <p:cNvSpPr txBox="1">
            <a:spLocks noGrp="1"/>
          </p:cNvSpPr>
          <p:nvPr>
            <p:ph type="title" idx="14"/>
          </p:nvPr>
        </p:nvSpPr>
        <p:spPr>
          <a:xfrm>
            <a:off x="890575" y="342020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287" name="Google Shape;1287;p37"/>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CÀI ĐẶT &amp; K</a:t>
            </a:r>
            <a:r>
              <a:rPr lang="en-US" dirty="0"/>
              <a:t>IỂM THỬ</a:t>
            </a:r>
            <a:endParaRPr dirty="0"/>
          </a:p>
        </p:txBody>
      </p:sp>
      <p:sp>
        <p:nvSpPr>
          <p:cNvPr id="1289" name="Google Shape;1289;p37"/>
          <p:cNvSpPr txBox="1">
            <a:spLocks noGrp="1"/>
          </p:cNvSpPr>
          <p:nvPr>
            <p:ph type="title" idx="17"/>
          </p:nvPr>
        </p:nvSpPr>
        <p:spPr>
          <a:xfrm>
            <a:off x="890575" y="405329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90" name="Google Shape;1290;p37"/>
          <p:cNvSpPr txBox="1">
            <a:spLocks noGrp="1"/>
          </p:cNvSpPr>
          <p:nvPr>
            <p:ph type="subTitle" idx="18"/>
          </p:nvPr>
        </p:nvSpPr>
        <p:spPr>
          <a:xfrm>
            <a:off x="1954643" y="4053290"/>
            <a:ext cx="6298769"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KẾT LUẬN &amp; ĐỊNH HƯỚNG PHÁT TRIỂN</a:t>
            </a:r>
            <a:endParaRPr dirty="0"/>
          </a:p>
        </p:txBody>
      </p:sp>
      <p:grpSp>
        <p:nvGrpSpPr>
          <p:cNvPr id="1291" name="Google Shape;1291;p37"/>
          <p:cNvGrpSpPr/>
          <p:nvPr/>
        </p:nvGrpSpPr>
        <p:grpSpPr>
          <a:xfrm>
            <a:off x="7429225" y="1024425"/>
            <a:ext cx="76825" cy="76800"/>
            <a:chOff x="3104875" y="1099400"/>
            <a:chExt cx="76825" cy="76800"/>
          </a:xfrm>
        </p:grpSpPr>
        <p:sp>
          <p:nvSpPr>
            <p:cNvPr id="1292" name="Google Shape;1292;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37"/>
          <p:cNvGrpSpPr/>
          <p:nvPr/>
        </p:nvGrpSpPr>
        <p:grpSpPr>
          <a:xfrm>
            <a:off x="1469800" y="605875"/>
            <a:ext cx="76825" cy="76800"/>
            <a:chOff x="3104875" y="1099400"/>
            <a:chExt cx="76825" cy="76800"/>
          </a:xfrm>
        </p:grpSpPr>
        <p:sp>
          <p:nvSpPr>
            <p:cNvPr id="1295" name="Google Shape;1295;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7" name="Google Shape;1297;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1258813244"/>
              </p:ext>
            </p:extLst>
          </p:nvPr>
        </p:nvGraphicFramePr>
        <p:xfrm>
          <a:off x="660277" y="1238899"/>
          <a:ext cx="7823445" cy="3694102"/>
        </p:xfrm>
        <a:graphic>
          <a:graphicData uri="http://schemas.openxmlformats.org/drawingml/2006/table">
            <a:tbl>
              <a:tblPr>
                <a:noFill/>
                <a:tableStyleId>{03AB4FA5-EDF4-4C5F-923B-EA922F181E2C}</a:tableStyleId>
              </a:tblPr>
              <a:tblGrid>
                <a:gridCol w="1955861">
                  <a:extLst>
                    <a:ext uri="{9D8B030D-6E8A-4147-A177-3AD203B41FA5}">
                      <a16:colId xmlns:a16="http://schemas.microsoft.com/office/drawing/2014/main" val="1863154693"/>
                    </a:ext>
                  </a:extLst>
                </a:gridCol>
                <a:gridCol w="1955861">
                  <a:extLst>
                    <a:ext uri="{9D8B030D-6E8A-4147-A177-3AD203B41FA5}">
                      <a16:colId xmlns:a16="http://schemas.microsoft.com/office/drawing/2014/main" val="20000"/>
                    </a:ext>
                  </a:extLst>
                </a:gridCol>
                <a:gridCol w="3911723">
                  <a:extLst>
                    <a:ext uri="{9D8B030D-6E8A-4147-A177-3AD203B41FA5}">
                      <a16:colId xmlns:a16="http://schemas.microsoft.com/office/drawing/2014/main" val="20001"/>
                    </a:ext>
                  </a:extLst>
                </a:gridCol>
              </a:tblGrid>
              <a:tr h="401902">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Cột</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Kiểu dữ liệu</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63240">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Login_id</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số đăng nhập(làm khóa chính của bảng </a:t>
                      </a:r>
                      <a:r>
                        <a:rPr lang="en-US" sz="1400" b="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Login, Users, Landlords)</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User_name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b="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Email</a:t>
                      </a: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hoặc </a:t>
                      </a:r>
                      <a:r>
                        <a:rPr lang="en-US" sz="1400" b="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SĐT </a:t>
                      </a: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dùng để đăng nhập hoặc đăng kí</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Login_type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Để phân biệt phương thức đăng nhập bằng </a:t>
                      </a:r>
                      <a:r>
                        <a:rPr lang="en-US" sz="1400" b="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Email </a:t>
                      </a: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hay bằng </a:t>
                      </a:r>
                      <a:r>
                        <a:rPr lang="en-US" sz="1400" b="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SĐT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189149991"/>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Role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(max)</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Để</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xác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định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vài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trò</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đăng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nhập</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là</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b="1"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Users </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hay </a:t>
                      </a:r>
                      <a:r>
                        <a:rPr lang="en-US" sz="1400" b="1"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Landlords</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529566777"/>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Password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Mật</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khẩu</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đăng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nhập</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441636931"/>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660277" y="613412"/>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cột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Trong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r>
              <a:rPr lang="en-US" sz="1600" dirty="0">
                <a:solidFill>
                  <a:schemeClr val="tx1"/>
                </a:solidFill>
                <a:latin typeface="Montserrat Black" panose="00000A00000000000000" pitchFamily="2" charset="-93"/>
              </a:rPr>
              <a:t> LOGINS</a:t>
            </a:r>
          </a:p>
        </p:txBody>
      </p:sp>
    </p:spTree>
    <p:extLst>
      <p:ext uri="{BB962C8B-B14F-4D97-AF65-F5344CB8AC3E}">
        <p14:creationId xmlns:p14="http://schemas.microsoft.com/office/powerpoint/2010/main" val="350815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845461950"/>
              </p:ext>
            </p:extLst>
          </p:nvPr>
        </p:nvGraphicFramePr>
        <p:xfrm>
          <a:off x="660277" y="1238899"/>
          <a:ext cx="7823445" cy="3694102"/>
        </p:xfrm>
        <a:graphic>
          <a:graphicData uri="http://schemas.openxmlformats.org/drawingml/2006/table">
            <a:tbl>
              <a:tblPr>
                <a:noFill/>
                <a:tableStyleId>{03AB4FA5-EDF4-4C5F-923B-EA922F181E2C}</a:tableStyleId>
              </a:tblPr>
              <a:tblGrid>
                <a:gridCol w="1955861">
                  <a:extLst>
                    <a:ext uri="{9D8B030D-6E8A-4147-A177-3AD203B41FA5}">
                      <a16:colId xmlns:a16="http://schemas.microsoft.com/office/drawing/2014/main" val="1863154693"/>
                    </a:ext>
                  </a:extLst>
                </a:gridCol>
                <a:gridCol w="1955861">
                  <a:extLst>
                    <a:ext uri="{9D8B030D-6E8A-4147-A177-3AD203B41FA5}">
                      <a16:colId xmlns:a16="http://schemas.microsoft.com/office/drawing/2014/main" val="20000"/>
                    </a:ext>
                  </a:extLst>
                </a:gridCol>
                <a:gridCol w="3911723">
                  <a:extLst>
                    <a:ext uri="{9D8B030D-6E8A-4147-A177-3AD203B41FA5}">
                      <a16:colId xmlns:a16="http://schemas.microsoft.com/office/drawing/2014/main" val="20001"/>
                    </a:ext>
                  </a:extLst>
                </a:gridCol>
              </a:tblGrid>
              <a:tr h="401902">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Cột</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Kiểu dữ liệu</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6324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User_id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số đăng nhập(Khóa chính từ bảng </a:t>
                      </a:r>
                      <a:r>
                        <a:rPr lang="en-US" sz="1400" b="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Logins)</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Name_User</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Họ tên của người dùng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Avatar</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Đường link chứa ảnh đại diện của người dùng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189149991"/>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Email</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Email của người dùng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529566777"/>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Phone_number</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điện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thoại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người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dùng</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441636931"/>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660277" y="613412"/>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cột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Trong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r>
              <a:rPr lang="en-US" sz="1600" dirty="0">
                <a:solidFill>
                  <a:schemeClr val="tx1"/>
                </a:solidFill>
                <a:latin typeface="Montserrat Black" panose="00000A00000000000000" pitchFamily="2" charset="-93"/>
              </a:rPr>
              <a:t> USERS</a:t>
            </a:r>
          </a:p>
        </p:txBody>
      </p:sp>
    </p:spTree>
    <p:extLst>
      <p:ext uri="{BB962C8B-B14F-4D97-AF65-F5344CB8AC3E}">
        <p14:creationId xmlns:p14="http://schemas.microsoft.com/office/powerpoint/2010/main" val="2129889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1569575642"/>
              </p:ext>
            </p:extLst>
          </p:nvPr>
        </p:nvGraphicFramePr>
        <p:xfrm>
          <a:off x="660277" y="1238899"/>
          <a:ext cx="7823445" cy="3694102"/>
        </p:xfrm>
        <a:graphic>
          <a:graphicData uri="http://schemas.openxmlformats.org/drawingml/2006/table">
            <a:tbl>
              <a:tblPr>
                <a:noFill/>
                <a:tableStyleId>{03AB4FA5-EDF4-4C5F-923B-EA922F181E2C}</a:tableStyleId>
              </a:tblPr>
              <a:tblGrid>
                <a:gridCol w="1955861">
                  <a:extLst>
                    <a:ext uri="{9D8B030D-6E8A-4147-A177-3AD203B41FA5}">
                      <a16:colId xmlns:a16="http://schemas.microsoft.com/office/drawing/2014/main" val="1863154693"/>
                    </a:ext>
                  </a:extLst>
                </a:gridCol>
                <a:gridCol w="1955861">
                  <a:extLst>
                    <a:ext uri="{9D8B030D-6E8A-4147-A177-3AD203B41FA5}">
                      <a16:colId xmlns:a16="http://schemas.microsoft.com/office/drawing/2014/main" val="20000"/>
                    </a:ext>
                  </a:extLst>
                </a:gridCol>
                <a:gridCol w="3911723">
                  <a:extLst>
                    <a:ext uri="{9D8B030D-6E8A-4147-A177-3AD203B41FA5}">
                      <a16:colId xmlns:a16="http://schemas.microsoft.com/office/drawing/2014/main" val="20001"/>
                    </a:ext>
                  </a:extLst>
                </a:gridCol>
              </a:tblGrid>
              <a:tr h="401902">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Cột</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Kiểu dữ liệu</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63240">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Landlord_id</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số đăng nhập(Khóa chính từ bảng </a:t>
                      </a:r>
                      <a:r>
                        <a:rPr lang="en-US" sz="1400" b="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Logins)</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Name_Landlord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Họ tên của người dùng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Avatar</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Đường link chứa ảnh đại diện của người dùng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189149991"/>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Email</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Email của người dùng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529566777"/>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Phone_number</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điện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thoại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người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dùng</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441636931"/>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660277" y="613412"/>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cột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Trong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r>
              <a:rPr lang="en-US" sz="1600" dirty="0">
                <a:solidFill>
                  <a:schemeClr val="tx1"/>
                </a:solidFill>
                <a:latin typeface="Montserrat Black" panose="00000A00000000000000" pitchFamily="2" charset="-93"/>
              </a:rPr>
              <a:t> LANDLORDS</a:t>
            </a:r>
          </a:p>
        </p:txBody>
      </p:sp>
    </p:spTree>
    <p:extLst>
      <p:ext uri="{BB962C8B-B14F-4D97-AF65-F5344CB8AC3E}">
        <p14:creationId xmlns:p14="http://schemas.microsoft.com/office/powerpoint/2010/main" val="3584808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2893756053"/>
              </p:ext>
            </p:extLst>
          </p:nvPr>
        </p:nvGraphicFramePr>
        <p:xfrm>
          <a:off x="660277" y="1238899"/>
          <a:ext cx="7823445" cy="3527734"/>
        </p:xfrm>
        <a:graphic>
          <a:graphicData uri="http://schemas.openxmlformats.org/drawingml/2006/table">
            <a:tbl>
              <a:tblPr>
                <a:noFill/>
                <a:tableStyleId>{03AB4FA5-EDF4-4C5F-923B-EA922F181E2C}</a:tableStyleId>
              </a:tblPr>
              <a:tblGrid>
                <a:gridCol w="1955861">
                  <a:extLst>
                    <a:ext uri="{9D8B030D-6E8A-4147-A177-3AD203B41FA5}">
                      <a16:colId xmlns:a16="http://schemas.microsoft.com/office/drawing/2014/main" val="1863154693"/>
                    </a:ext>
                  </a:extLst>
                </a:gridCol>
                <a:gridCol w="1955861">
                  <a:extLst>
                    <a:ext uri="{9D8B030D-6E8A-4147-A177-3AD203B41FA5}">
                      <a16:colId xmlns:a16="http://schemas.microsoft.com/office/drawing/2014/main" val="20000"/>
                    </a:ext>
                  </a:extLst>
                </a:gridCol>
                <a:gridCol w="3911723">
                  <a:extLst>
                    <a:ext uri="{9D8B030D-6E8A-4147-A177-3AD203B41FA5}">
                      <a16:colId xmlns:a16="http://schemas.microsoft.com/office/drawing/2014/main" val="20001"/>
                    </a:ext>
                  </a:extLst>
                </a:gridCol>
              </a:tblGrid>
              <a:tr h="330207">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Cột</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Kiểu dữ liệu</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3588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Bill_id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số bill(Khóa chính)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15288">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Total</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Tổng tiền của hóa đơn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15288">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Date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Date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Ngày xác nhận thanh toán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189149991"/>
                  </a:ext>
                </a:extLst>
              </a:tr>
              <a:tr h="515288">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Total_rooms</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Tổng số lượng phòng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529566777"/>
                  </a:ext>
                </a:extLst>
              </a:tr>
              <a:tr h="515288">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Payment_Method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Phương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thức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thanh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toán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r>
                        <a:rPr lang="en-US" sz="1400" b="1"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Trức</a:t>
                      </a:r>
                      <a:r>
                        <a:rPr lang="en-US" sz="1400" b="1"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b="1"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tiếp</a:t>
                      </a:r>
                      <a:r>
                        <a:rPr lang="en-US" sz="1400" b="1"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hoặc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b="1"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MOMO</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441636931"/>
                  </a:ext>
                </a:extLst>
              </a:tr>
              <a:tr h="515288">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User_id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người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đặt</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Khóa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ngoại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899975307"/>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660277" y="613412"/>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cột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Trong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r>
              <a:rPr lang="en-US" sz="1600" dirty="0">
                <a:solidFill>
                  <a:schemeClr val="tx1"/>
                </a:solidFill>
                <a:latin typeface="Montserrat Black" panose="00000A00000000000000" pitchFamily="2" charset="-93"/>
              </a:rPr>
              <a:t> BILLS</a:t>
            </a:r>
          </a:p>
        </p:txBody>
      </p:sp>
    </p:spTree>
    <p:extLst>
      <p:ext uri="{BB962C8B-B14F-4D97-AF65-F5344CB8AC3E}">
        <p14:creationId xmlns:p14="http://schemas.microsoft.com/office/powerpoint/2010/main" val="93755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2147404777"/>
              </p:ext>
            </p:extLst>
          </p:nvPr>
        </p:nvGraphicFramePr>
        <p:xfrm>
          <a:off x="660277" y="1238899"/>
          <a:ext cx="7823445" cy="3115161"/>
        </p:xfrm>
        <a:graphic>
          <a:graphicData uri="http://schemas.openxmlformats.org/drawingml/2006/table">
            <a:tbl>
              <a:tblPr>
                <a:noFill/>
                <a:tableStyleId>{03AB4FA5-EDF4-4C5F-923B-EA922F181E2C}</a:tableStyleId>
              </a:tblPr>
              <a:tblGrid>
                <a:gridCol w="1955861">
                  <a:extLst>
                    <a:ext uri="{9D8B030D-6E8A-4147-A177-3AD203B41FA5}">
                      <a16:colId xmlns:a16="http://schemas.microsoft.com/office/drawing/2014/main" val="1863154693"/>
                    </a:ext>
                  </a:extLst>
                </a:gridCol>
                <a:gridCol w="1955861">
                  <a:extLst>
                    <a:ext uri="{9D8B030D-6E8A-4147-A177-3AD203B41FA5}">
                      <a16:colId xmlns:a16="http://schemas.microsoft.com/office/drawing/2014/main" val="20000"/>
                    </a:ext>
                  </a:extLst>
                </a:gridCol>
                <a:gridCol w="3911723">
                  <a:extLst>
                    <a:ext uri="{9D8B030D-6E8A-4147-A177-3AD203B41FA5}">
                      <a16:colId xmlns:a16="http://schemas.microsoft.com/office/drawing/2014/main" val="20001"/>
                    </a:ext>
                  </a:extLst>
                </a:gridCol>
              </a:tblGrid>
              <a:tr h="471355">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Cột</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Kiểu dữ liệu</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382556">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Bill_Detail_id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số chi tiết bill(Khóa chính)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522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Checkin_date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Date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Ngày nhận phòng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522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Checkout_date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Date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Ngày trả phòng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189149991"/>
                  </a:ext>
                </a:extLst>
              </a:tr>
              <a:tr h="4522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Total_rooms</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Tổng số lượng phòng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529566777"/>
                  </a:ext>
                </a:extLst>
              </a:tr>
              <a:tr h="4522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Total_money</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Tổng số tiền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441636931"/>
                  </a:ext>
                </a:extLst>
              </a:tr>
              <a:tr h="4522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Adult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lượng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người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lớn</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899975307"/>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660277" y="613412"/>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cột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Trong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r>
              <a:rPr lang="en-US" sz="1600" dirty="0">
                <a:solidFill>
                  <a:schemeClr val="tx1"/>
                </a:solidFill>
                <a:latin typeface="Montserrat Black" panose="00000A00000000000000" pitchFamily="2" charset="-93"/>
              </a:rPr>
              <a:t> BILL_DETAIL</a:t>
            </a:r>
          </a:p>
        </p:txBody>
      </p:sp>
    </p:spTree>
    <p:extLst>
      <p:ext uri="{BB962C8B-B14F-4D97-AF65-F5344CB8AC3E}">
        <p14:creationId xmlns:p14="http://schemas.microsoft.com/office/powerpoint/2010/main" val="3667900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3966812924"/>
              </p:ext>
            </p:extLst>
          </p:nvPr>
        </p:nvGraphicFramePr>
        <p:xfrm>
          <a:off x="660277" y="1238899"/>
          <a:ext cx="7823445" cy="2743664"/>
        </p:xfrm>
        <a:graphic>
          <a:graphicData uri="http://schemas.openxmlformats.org/drawingml/2006/table">
            <a:tbl>
              <a:tblPr>
                <a:noFill/>
                <a:tableStyleId>{03AB4FA5-EDF4-4C5F-923B-EA922F181E2C}</a:tableStyleId>
              </a:tblPr>
              <a:tblGrid>
                <a:gridCol w="1955861">
                  <a:extLst>
                    <a:ext uri="{9D8B030D-6E8A-4147-A177-3AD203B41FA5}">
                      <a16:colId xmlns:a16="http://schemas.microsoft.com/office/drawing/2014/main" val="1863154693"/>
                    </a:ext>
                  </a:extLst>
                </a:gridCol>
                <a:gridCol w="1955861">
                  <a:extLst>
                    <a:ext uri="{9D8B030D-6E8A-4147-A177-3AD203B41FA5}">
                      <a16:colId xmlns:a16="http://schemas.microsoft.com/office/drawing/2014/main" val="20000"/>
                    </a:ext>
                  </a:extLst>
                </a:gridCol>
                <a:gridCol w="3911723">
                  <a:extLst>
                    <a:ext uri="{9D8B030D-6E8A-4147-A177-3AD203B41FA5}">
                      <a16:colId xmlns:a16="http://schemas.microsoft.com/office/drawing/2014/main" val="20001"/>
                    </a:ext>
                  </a:extLst>
                </a:gridCol>
              </a:tblGrid>
              <a:tr h="486081">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Cột</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Kiểu dữ liệu</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965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Children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 lượng trẻ em</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8701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Room_id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số phòng(Khóa ngoại)</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8701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Bill_id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số hóa đơn(Khóa ngoại)</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189149991"/>
                  </a:ext>
                </a:extLst>
              </a:tr>
              <a:tr h="58701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Status</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Tình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trạng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nhận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phòng</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529566777"/>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660277" y="613412"/>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cột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Trong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r>
              <a:rPr lang="en-US" sz="1600" dirty="0">
                <a:solidFill>
                  <a:schemeClr val="tx1"/>
                </a:solidFill>
                <a:latin typeface="Montserrat Black" panose="00000A00000000000000" pitchFamily="2" charset="-93"/>
              </a:rPr>
              <a:t> BILL_DETAIL</a:t>
            </a:r>
          </a:p>
        </p:txBody>
      </p:sp>
    </p:spTree>
    <p:extLst>
      <p:ext uri="{BB962C8B-B14F-4D97-AF65-F5344CB8AC3E}">
        <p14:creationId xmlns:p14="http://schemas.microsoft.com/office/powerpoint/2010/main" val="302711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2162891485"/>
              </p:ext>
            </p:extLst>
          </p:nvPr>
        </p:nvGraphicFramePr>
        <p:xfrm>
          <a:off x="660277" y="1238899"/>
          <a:ext cx="7823445" cy="3300251"/>
        </p:xfrm>
        <a:graphic>
          <a:graphicData uri="http://schemas.openxmlformats.org/drawingml/2006/table">
            <a:tbl>
              <a:tblPr>
                <a:noFill/>
                <a:tableStyleId>{03AB4FA5-EDF4-4C5F-923B-EA922F181E2C}</a:tableStyleId>
              </a:tblPr>
              <a:tblGrid>
                <a:gridCol w="1955861">
                  <a:extLst>
                    <a:ext uri="{9D8B030D-6E8A-4147-A177-3AD203B41FA5}">
                      <a16:colId xmlns:a16="http://schemas.microsoft.com/office/drawing/2014/main" val="1863154693"/>
                    </a:ext>
                  </a:extLst>
                </a:gridCol>
                <a:gridCol w="1955861">
                  <a:extLst>
                    <a:ext uri="{9D8B030D-6E8A-4147-A177-3AD203B41FA5}">
                      <a16:colId xmlns:a16="http://schemas.microsoft.com/office/drawing/2014/main" val="20000"/>
                    </a:ext>
                  </a:extLst>
                </a:gridCol>
                <a:gridCol w="3911723">
                  <a:extLst>
                    <a:ext uri="{9D8B030D-6E8A-4147-A177-3AD203B41FA5}">
                      <a16:colId xmlns:a16="http://schemas.microsoft.com/office/drawing/2014/main" val="20001"/>
                    </a:ext>
                  </a:extLst>
                </a:gridCol>
              </a:tblGrid>
              <a:tr h="448981">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Cột</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Kiểu dữ liệu</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307407">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Cart_id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Giỏ hàng(khóa chính)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3409">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Checkin_date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Date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Ngày nhận phòng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3409">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Checkout_date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Date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Ngày trả phòng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189149991"/>
                  </a:ext>
                </a:extLst>
              </a:tr>
              <a:tr h="363409">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Total_rooms</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Tổng số phòng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529566777"/>
                  </a:ext>
                </a:extLst>
              </a:tr>
              <a:tr h="363409">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Adult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 lượng người lớn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441636931"/>
                  </a:ext>
                </a:extLst>
              </a:tr>
              <a:tr h="363409">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Children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 lượng trẻ em</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777911692"/>
                  </a:ext>
                </a:extLst>
              </a:tr>
              <a:tr h="363409">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Room_id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số phòng(Khóa ngoại)</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87939346"/>
                  </a:ext>
                </a:extLst>
              </a:tr>
              <a:tr h="363409">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User_id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người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đặt</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Khóa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ngoại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899975307"/>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660277" y="613412"/>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cột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Trong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r>
              <a:rPr lang="en-US" sz="1600" dirty="0">
                <a:solidFill>
                  <a:schemeClr val="tx1"/>
                </a:solidFill>
                <a:latin typeface="Montserrat Black" panose="00000A00000000000000" pitchFamily="2" charset="-93"/>
              </a:rPr>
              <a:t> CARTS</a:t>
            </a:r>
          </a:p>
        </p:txBody>
      </p:sp>
    </p:spTree>
    <p:extLst>
      <p:ext uri="{BB962C8B-B14F-4D97-AF65-F5344CB8AC3E}">
        <p14:creationId xmlns:p14="http://schemas.microsoft.com/office/powerpoint/2010/main" val="2443819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136409631"/>
              </p:ext>
            </p:extLst>
          </p:nvPr>
        </p:nvGraphicFramePr>
        <p:xfrm>
          <a:off x="660277" y="1238899"/>
          <a:ext cx="7823445" cy="3653330"/>
        </p:xfrm>
        <a:graphic>
          <a:graphicData uri="http://schemas.openxmlformats.org/drawingml/2006/table">
            <a:tbl>
              <a:tblPr>
                <a:noFill/>
                <a:tableStyleId>{03AB4FA5-EDF4-4C5F-923B-EA922F181E2C}</a:tableStyleId>
              </a:tblPr>
              <a:tblGrid>
                <a:gridCol w="1955861">
                  <a:extLst>
                    <a:ext uri="{9D8B030D-6E8A-4147-A177-3AD203B41FA5}">
                      <a16:colId xmlns:a16="http://schemas.microsoft.com/office/drawing/2014/main" val="1863154693"/>
                    </a:ext>
                  </a:extLst>
                </a:gridCol>
                <a:gridCol w="1955861">
                  <a:extLst>
                    <a:ext uri="{9D8B030D-6E8A-4147-A177-3AD203B41FA5}">
                      <a16:colId xmlns:a16="http://schemas.microsoft.com/office/drawing/2014/main" val="20000"/>
                    </a:ext>
                  </a:extLst>
                </a:gridCol>
                <a:gridCol w="3911723">
                  <a:extLst>
                    <a:ext uri="{9D8B030D-6E8A-4147-A177-3AD203B41FA5}">
                      <a16:colId xmlns:a16="http://schemas.microsoft.com/office/drawing/2014/main" val="20001"/>
                    </a:ext>
                  </a:extLst>
                </a:gridCol>
              </a:tblGrid>
              <a:tr h="401902">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Cột</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Kiểu dữ liệu</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6324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Hotel_id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Khách sạn(khóa chính)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Name_Hotel</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tên khách sạn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Address</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Địa chỉ khách sạn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189149991"/>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Decription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Mô tả khách sạn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529566777"/>
                  </a:ext>
                </a:extLst>
              </a:tr>
              <a:tr h="66585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Landlord_id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Chủ</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khách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sạn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khóa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ngoại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441636931"/>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660277" y="613412"/>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cột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Trong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r>
              <a:rPr lang="en-US" sz="1600" dirty="0">
                <a:solidFill>
                  <a:schemeClr val="tx1"/>
                </a:solidFill>
                <a:latin typeface="Montserrat Black" panose="00000A00000000000000" pitchFamily="2" charset="-93"/>
              </a:rPr>
              <a:t> HOTELS</a:t>
            </a:r>
          </a:p>
        </p:txBody>
      </p:sp>
    </p:spTree>
    <p:extLst>
      <p:ext uri="{BB962C8B-B14F-4D97-AF65-F5344CB8AC3E}">
        <p14:creationId xmlns:p14="http://schemas.microsoft.com/office/powerpoint/2010/main" val="116810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1373737000"/>
              </p:ext>
            </p:extLst>
          </p:nvPr>
        </p:nvGraphicFramePr>
        <p:xfrm>
          <a:off x="660277" y="1238898"/>
          <a:ext cx="7823445" cy="3369148"/>
        </p:xfrm>
        <a:graphic>
          <a:graphicData uri="http://schemas.openxmlformats.org/drawingml/2006/table">
            <a:tbl>
              <a:tblPr>
                <a:noFill/>
                <a:tableStyleId>{03AB4FA5-EDF4-4C5F-923B-EA922F181E2C}</a:tableStyleId>
              </a:tblPr>
              <a:tblGrid>
                <a:gridCol w="1955861">
                  <a:extLst>
                    <a:ext uri="{9D8B030D-6E8A-4147-A177-3AD203B41FA5}">
                      <a16:colId xmlns:a16="http://schemas.microsoft.com/office/drawing/2014/main" val="1863154693"/>
                    </a:ext>
                  </a:extLst>
                </a:gridCol>
                <a:gridCol w="1955861">
                  <a:extLst>
                    <a:ext uri="{9D8B030D-6E8A-4147-A177-3AD203B41FA5}">
                      <a16:colId xmlns:a16="http://schemas.microsoft.com/office/drawing/2014/main" val="20000"/>
                    </a:ext>
                  </a:extLst>
                </a:gridCol>
                <a:gridCol w="3911723">
                  <a:extLst>
                    <a:ext uri="{9D8B030D-6E8A-4147-A177-3AD203B41FA5}">
                      <a16:colId xmlns:a16="http://schemas.microsoft.com/office/drawing/2014/main" val="20001"/>
                    </a:ext>
                  </a:extLst>
                </a:gridCol>
              </a:tblGrid>
              <a:tr h="515072">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Cột</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Kiểu dữ liệu</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352658">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Room_id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phòng(khóa chính)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16903">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Type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Tên, loại phòng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16903">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Price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Giá phòng(1 đêm)</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189149991"/>
                  </a:ext>
                </a:extLst>
              </a:tr>
              <a:tr h="416903">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Adult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 lượng người lớn tối đa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529566777"/>
                  </a:ext>
                </a:extLst>
              </a:tr>
              <a:tr h="416903">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Children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 lượng trẻ em tối đa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441636931"/>
                  </a:ext>
                </a:extLst>
              </a:tr>
              <a:tr h="416903">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Available_Room</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 lượng phòng còn lại</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777911692"/>
                  </a:ext>
                </a:extLst>
              </a:tr>
              <a:tr h="416903">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Hotel_id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khách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sạn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khóa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ngoại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87939346"/>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660277" y="613412"/>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cột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Trong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r>
              <a:rPr lang="en-US" sz="1600" dirty="0">
                <a:solidFill>
                  <a:schemeClr val="tx1"/>
                </a:solidFill>
                <a:latin typeface="Montserrat Black" panose="00000A00000000000000" pitchFamily="2" charset="-93"/>
              </a:rPr>
              <a:t> ROOMS</a:t>
            </a:r>
          </a:p>
        </p:txBody>
      </p:sp>
    </p:spTree>
    <p:extLst>
      <p:ext uri="{BB962C8B-B14F-4D97-AF65-F5344CB8AC3E}">
        <p14:creationId xmlns:p14="http://schemas.microsoft.com/office/powerpoint/2010/main" val="495226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3313923081"/>
              </p:ext>
            </p:extLst>
          </p:nvPr>
        </p:nvGraphicFramePr>
        <p:xfrm>
          <a:off x="660277" y="1238898"/>
          <a:ext cx="7823445" cy="2743661"/>
        </p:xfrm>
        <a:graphic>
          <a:graphicData uri="http://schemas.openxmlformats.org/drawingml/2006/table">
            <a:tbl>
              <a:tblPr>
                <a:noFill/>
                <a:tableStyleId>{03AB4FA5-EDF4-4C5F-923B-EA922F181E2C}</a:tableStyleId>
              </a:tblPr>
              <a:tblGrid>
                <a:gridCol w="1955861">
                  <a:extLst>
                    <a:ext uri="{9D8B030D-6E8A-4147-A177-3AD203B41FA5}">
                      <a16:colId xmlns:a16="http://schemas.microsoft.com/office/drawing/2014/main" val="1863154693"/>
                    </a:ext>
                  </a:extLst>
                </a:gridCol>
                <a:gridCol w="1955861">
                  <a:extLst>
                    <a:ext uri="{9D8B030D-6E8A-4147-A177-3AD203B41FA5}">
                      <a16:colId xmlns:a16="http://schemas.microsoft.com/office/drawing/2014/main" val="20000"/>
                    </a:ext>
                  </a:extLst>
                </a:gridCol>
                <a:gridCol w="3911723">
                  <a:extLst>
                    <a:ext uri="{9D8B030D-6E8A-4147-A177-3AD203B41FA5}">
                      <a16:colId xmlns:a16="http://schemas.microsoft.com/office/drawing/2014/main" val="20001"/>
                    </a:ext>
                  </a:extLst>
                </a:gridCol>
              </a:tblGrid>
              <a:tr h="667087">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Cột</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Kiểu dữ liệu</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56739">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Image_id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hình ảnh(khóa chính)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39945">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Url_imgae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Địa chỉ hình ảnh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39945">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Room_id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số phòng(Khóa ngoại)</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189149991"/>
                  </a:ext>
                </a:extLst>
              </a:tr>
              <a:tr h="539945">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Hotel_id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khách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sạn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khóa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ngoại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2529566777"/>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660277" y="613412"/>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cột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Trong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r>
              <a:rPr lang="en-US" sz="1600" dirty="0">
                <a:solidFill>
                  <a:schemeClr val="tx1"/>
                </a:solidFill>
                <a:latin typeface="Montserrat Black" panose="00000A00000000000000" pitchFamily="2" charset="-93"/>
              </a:rPr>
              <a:t> IMAGES</a:t>
            </a:r>
          </a:p>
        </p:txBody>
      </p:sp>
    </p:spTree>
    <p:extLst>
      <p:ext uri="{BB962C8B-B14F-4D97-AF65-F5344CB8AC3E}">
        <p14:creationId xmlns:p14="http://schemas.microsoft.com/office/powerpoint/2010/main" val="2914602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pic>
        <p:nvPicPr>
          <p:cNvPr id="1302" name="Google Shape;1302;p38"/>
          <p:cNvPicPr preferRelativeResize="0"/>
          <p:nvPr/>
        </p:nvPicPr>
        <p:blipFill rotWithShape="1">
          <a:blip r:embed="rId3">
            <a:alphaModFix/>
          </a:blip>
          <a:srcRect l="26806" t="7660" r="25401" b="5390"/>
          <a:stretch/>
        </p:blipFill>
        <p:spPr>
          <a:xfrm>
            <a:off x="-81602" y="3504798"/>
            <a:ext cx="1431698" cy="1780604"/>
          </a:xfrm>
          <a:prstGeom prst="rect">
            <a:avLst/>
          </a:prstGeom>
          <a:noFill/>
          <a:ln>
            <a:noFill/>
          </a:ln>
        </p:spPr>
      </p:pic>
      <p:sp>
        <p:nvSpPr>
          <p:cNvPr id="1303" name="Google Shape;1303;p38"/>
          <p:cNvSpPr txBox="1">
            <a:spLocks noGrp="1"/>
          </p:cNvSpPr>
          <p:nvPr>
            <p:ph type="title"/>
          </p:nvPr>
        </p:nvSpPr>
        <p:spPr>
          <a:xfrm>
            <a:off x="3554565" y="239003"/>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MỞ ĐẦU</a:t>
            </a:r>
            <a:endParaRPr dirty="0"/>
          </a:p>
        </p:txBody>
      </p:sp>
      <p:pic>
        <p:nvPicPr>
          <p:cNvPr id="1305" name="Google Shape;1305;p38"/>
          <p:cNvPicPr preferRelativeResize="0"/>
          <p:nvPr/>
        </p:nvPicPr>
        <p:blipFill rotWithShape="1">
          <a:blip r:embed="rId4">
            <a:alphaModFix/>
          </a:blip>
          <a:srcRect l="25537" t="7152" r="23467" b="5838"/>
          <a:stretch/>
        </p:blipFill>
        <p:spPr>
          <a:xfrm>
            <a:off x="-61178" y="398909"/>
            <a:ext cx="1920000" cy="1842726"/>
          </a:xfrm>
          <a:prstGeom prst="rect">
            <a:avLst/>
          </a:prstGeom>
          <a:noFill/>
          <a:ln>
            <a:noFill/>
          </a:ln>
        </p:spPr>
      </p:pic>
      <p:pic>
        <p:nvPicPr>
          <p:cNvPr id="1306" name="Google Shape;1306;p38"/>
          <p:cNvPicPr preferRelativeResize="0"/>
          <p:nvPr/>
        </p:nvPicPr>
        <p:blipFill rotWithShape="1">
          <a:blip r:embed="rId5">
            <a:alphaModFix/>
          </a:blip>
          <a:srcRect l="22009" r="18455"/>
          <a:stretch/>
        </p:blipFill>
        <p:spPr>
          <a:xfrm rot="-1020103">
            <a:off x="7925206" y="186929"/>
            <a:ext cx="652201" cy="616226"/>
          </a:xfrm>
          <a:prstGeom prst="rect">
            <a:avLst/>
          </a:prstGeom>
          <a:noFill/>
          <a:ln>
            <a:noFill/>
          </a:ln>
        </p:spPr>
      </p:pic>
      <p:pic>
        <p:nvPicPr>
          <p:cNvPr id="1307" name="Google Shape;1307;p38"/>
          <p:cNvPicPr preferRelativeResize="0"/>
          <p:nvPr/>
        </p:nvPicPr>
        <p:blipFill rotWithShape="1">
          <a:blip r:embed="rId6">
            <a:alphaModFix/>
          </a:blip>
          <a:srcRect l="18647" t="7960" r="8852" b="8336"/>
          <a:stretch/>
        </p:blipFill>
        <p:spPr>
          <a:xfrm rot="-1152297">
            <a:off x="399410" y="682505"/>
            <a:ext cx="1647827" cy="1070150"/>
          </a:xfrm>
          <a:prstGeom prst="rect">
            <a:avLst/>
          </a:prstGeom>
          <a:noFill/>
          <a:ln>
            <a:noFill/>
          </a:ln>
        </p:spPr>
      </p:pic>
      <p:pic>
        <p:nvPicPr>
          <p:cNvPr id="1308" name="Google Shape;1308;p38"/>
          <p:cNvPicPr preferRelativeResize="0"/>
          <p:nvPr/>
        </p:nvPicPr>
        <p:blipFill rotWithShape="1">
          <a:blip r:embed="rId7">
            <a:alphaModFix/>
          </a:blip>
          <a:srcRect l="15236" r="10474"/>
          <a:stretch/>
        </p:blipFill>
        <p:spPr>
          <a:xfrm rot="3461290">
            <a:off x="198600" y="3800587"/>
            <a:ext cx="1552575" cy="1390851"/>
          </a:xfrm>
          <a:prstGeom prst="rect">
            <a:avLst/>
          </a:prstGeom>
          <a:noFill/>
          <a:ln>
            <a:noFill/>
          </a:ln>
        </p:spPr>
      </p:pic>
      <p:pic>
        <p:nvPicPr>
          <p:cNvPr id="1309" name="Google Shape;1309;p38"/>
          <p:cNvPicPr preferRelativeResize="0"/>
          <p:nvPr/>
        </p:nvPicPr>
        <p:blipFill rotWithShape="1">
          <a:blip r:embed="rId5">
            <a:alphaModFix/>
          </a:blip>
          <a:srcRect l="22009" r="18455"/>
          <a:stretch/>
        </p:blipFill>
        <p:spPr>
          <a:xfrm rot="3321565">
            <a:off x="7925206" y="3266990"/>
            <a:ext cx="652200" cy="616227"/>
          </a:xfrm>
          <a:prstGeom prst="rect">
            <a:avLst/>
          </a:prstGeom>
          <a:noFill/>
          <a:ln>
            <a:noFill/>
          </a:ln>
        </p:spPr>
      </p:pic>
      <p:grpSp>
        <p:nvGrpSpPr>
          <p:cNvPr id="1310" name="Google Shape;1310;p38"/>
          <p:cNvGrpSpPr/>
          <p:nvPr/>
        </p:nvGrpSpPr>
        <p:grpSpPr>
          <a:xfrm>
            <a:off x="1003700" y="2099400"/>
            <a:ext cx="76825" cy="76800"/>
            <a:chOff x="3104875" y="1099400"/>
            <a:chExt cx="76825" cy="76800"/>
          </a:xfrm>
        </p:grpSpPr>
        <p:sp>
          <p:nvSpPr>
            <p:cNvPr id="1311" name="Google Shape;1311;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38"/>
          <p:cNvGrpSpPr/>
          <p:nvPr/>
        </p:nvGrpSpPr>
        <p:grpSpPr>
          <a:xfrm>
            <a:off x="7640254" y="178555"/>
            <a:ext cx="76825" cy="76800"/>
            <a:chOff x="3104875" y="1099400"/>
            <a:chExt cx="76825" cy="76800"/>
          </a:xfrm>
        </p:grpSpPr>
        <p:sp>
          <p:nvSpPr>
            <p:cNvPr id="1314" name="Google Shape;1314;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16" name="Google Shape;1316;p38"/>
          <p:cNvGrpSpPr/>
          <p:nvPr/>
        </p:nvGrpSpPr>
        <p:grpSpPr>
          <a:xfrm>
            <a:off x="7717079" y="4496012"/>
            <a:ext cx="76825" cy="76800"/>
            <a:chOff x="3104875" y="1099400"/>
            <a:chExt cx="76825" cy="76800"/>
          </a:xfrm>
        </p:grpSpPr>
        <p:sp>
          <p:nvSpPr>
            <p:cNvPr id="1317" name="Google Shape;1317;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B547364-D9FE-4520-8EA3-070F9EF7D5EA}"/>
              </a:ext>
            </a:extLst>
          </p:cNvPr>
          <p:cNvSpPr txBox="1"/>
          <p:nvPr/>
        </p:nvSpPr>
        <p:spPr>
          <a:xfrm>
            <a:off x="3554565" y="1048303"/>
            <a:ext cx="3073131" cy="338554"/>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Phát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biểu</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về</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bài</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toán</a:t>
            </a:r>
            <a:r>
              <a:rPr lang="en-US" sz="1600" dirty="0">
                <a:solidFill>
                  <a:schemeClr val="tx1"/>
                </a:solidFill>
                <a:latin typeface="Montserrat Black" panose="00000A00000000000000" pitchFamily="2" charset="-93"/>
              </a:rPr>
              <a:t> :</a:t>
            </a:r>
            <a:endParaRPr lang="vi-VN" sz="1600" dirty="0">
              <a:solidFill>
                <a:schemeClr val="tx1"/>
              </a:solidFill>
              <a:latin typeface="Montserrat Black" panose="00000A00000000000000" pitchFamily="2" charset="-93"/>
            </a:endParaRPr>
          </a:p>
        </p:txBody>
      </p:sp>
      <p:sp>
        <p:nvSpPr>
          <p:cNvPr id="1304" name="Google Shape;1304;p38"/>
          <p:cNvSpPr txBox="1">
            <a:spLocks noGrp="1"/>
          </p:cNvSpPr>
          <p:nvPr>
            <p:ph type="subTitle" idx="1"/>
          </p:nvPr>
        </p:nvSpPr>
        <p:spPr>
          <a:xfrm>
            <a:off x="1575905" y="1465243"/>
            <a:ext cx="5768528" cy="31041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vi-VN" dirty="0"/>
              <a:t>Với sự phát triển không ngừng của ngành du lịch như hiện nay thì website là một yếu tố quan trọng ảnh hưởng đến hoạt động kinh doanh của khách sạn. Khách hàng có thể dễ dàng đặt trực tiếp thông qua website mà doanh nghiệp xây dựng.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vi-VN" dirty="0"/>
              <a:t>Cuộc sống của người tiêu dùng được cải tiến cũng đồng nghĩa nhu cầu của họ cũng phát triển. Hiện nay, trước khi chuẩn bị cho một kỳ nghỉ, khách hàng sẽ lên mạng và “seach”, tìm hiểu những thông tin về địa điểm, phương tiện di chuyển và tìm kiếm địa điểm lưu trú phù hợp</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Vì</a:t>
            </a:r>
            <a:r>
              <a:rPr lang="en-US" dirty="0"/>
              <a:t> </a:t>
            </a:r>
            <a:r>
              <a:rPr lang="en-US" dirty="0" err="1"/>
              <a:t>thế</a:t>
            </a:r>
            <a:r>
              <a:rPr lang="en-US" dirty="0"/>
              <a:t> </a:t>
            </a:r>
            <a:r>
              <a:rPr lang="en-US" dirty="0" err="1"/>
              <a:t>nhóm</a:t>
            </a:r>
            <a:r>
              <a:rPr lang="en-US" dirty="0"/>
              <a:t>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xây</a:t>
            </a:r>
            <a:r>
              <a:rPr lang="en-US" dirty="0"/>
              <a:t> </a:t>
            </a:r>
            <a:r>
              <a:rPr lang="en-US" dirty="0" err="1"/>
              <a:t>dựng</a:t>
            </a:r>
            <a:r>
              <a:rPr lang="en-US" dirty="0"/>
              <a:t> website </a:t>
            </a:r>
            <a:r>
              <a:rPr lang="en-US" dirty="0" err="1"/>
              <a:t>cung</a:t>
            </a:r>
            <a:r>
              <a:rPr lang="en-US" dirty="0"/>
              <a:t> </a:t>
            </a:r>
            <a:r>
              <a:rPr lang="en-US" dirty="0" err="1"/>
              <a:t>cấp</a:t>
            </a:r>
            <a:r>
              <a:rPr lang="en-US" dirty="0"/>
              <a:t> </a:t>
            </a:r>
            <a:r>
              <a:rPr lang="en-US" dirty="0" err="1"/>
              <a:t>dịch</a:t>
            </a:r>
            <a:r>
              <a:rPr lang="en-US" dirty="0"/>
              <a:t> </a:t>
            </a:r>
            <a:r>
              <a:rPr lang="en-US" dirty="0" err="1"/>
              <a:t>vụ</a:t>
            </a:r>
            <a:r>
              <a:rPr lang="en-US" dirty="0"/>
              <a:t> </a:t>
            </a:r>
            <a:r>
              <a:rPr lang="en-US" dirty="0" err="1"/>
              <a:t>khách</a:t>
            </a:r>
            <a:r>
              <a:rPr lang="en-US" dirty="0"/>
              <a:t> </a:t>
            </a:r>
            <a:r>
              <a:rPr lang="en-US" dirty="0" err="1"/>
              <a:t>sạn</a:t>
            </a:r>
            <a:endParaRPr lang="en-US" dirty="0"/>
          </a:p>
          <a:p>
            <a:pPr marL="0" lvl="0" indent="0" algn="l" rtl="0">
              <a:spcBef>
                <a:spcPts val="0"/>
              </a:spcBef>
              <a:spcAft>
                <a:spcPts val="0"/>
              </a:spcAft>
              <a:buNone/>
            </a:pPr>
            <a:r>
              <a:rPr lang="en-US" dirty="0"/>
              <a:t>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graphicFrame>
        <p:nvGraphicFramePr>
          <p:cNvPr id="1965" name="Google Shape;1965;p57"/>
          <p:cNvGraphicFramePr/>
          <p:nvPr>
            <p:extLst>
              <p:ext uri="{D42A27DB-BD31-4B8C-83A1-F6EECF244321}">
                <p14:modId xmlns:p14="http://schemas.microsoft.com/office/powerpoint/2010/main" val="2678178998"/>
              </p:ext>
            </p:extLst>
          </p:nvPr>
        </p:nvGraphicFramePr>
        <p:xfrm>
          <a:off x="660277" y="1238898"/>
          <a:ext cx="7823445" cy="2666862"/>
        </p:xfrm>
        <a:graphic>
          <a:graphicData uri="http://schemas.openxmlformats.org/drawingml/2006/table">
            <a:tbl>
              <a:tblPr>
                <a:noFill/>
                <a:tableStyleId>{03AB4FA5-EDF4-4C5F-923B-EA922F181E2C}</a:tableStyleId>
              </a:tblPr>
              <a:tblGrid>
                <a:gridCol w="1955861">
                  <a:extLst>
                    <a:ext uri="{9D8B030D-6E8A-4147-A177-3AD203B41FA5}">
                      <a16:colId xmlns:a16="http://schemas.microsoft.com/office/drawing/2014/main" val="1863154693"/>
                    </a:ext>
                  </a:extLst>
                </a:gridCol>
                <a:gridCol w="1955861">
                  <a:extLst>
                    <a:ext uri="{9D8B030D-6E8A-4147-A177-3AD203B41FA5}">
                      <a16:colId xmlns:a16="http://schemas.microsoft.com/office/drawing/2014/main" val="20000"/>
                    </a:ext>
                  </a:extLst>
                </a:gridCol>
                <a:gridCol w="3911723">
                  <a:extLst>
                    <a:ext uri="{9D8B030D-6E8A-4147-A177-3AD203B41FA5}">
                      <a16:colId xmlns:a16="http://schemas.microsoft.com/office/drawing/2014/main" val="20001"/>
                    </a:ext>
                  </a:extLst>
                </a:gridCol>
              </a:tblGrid>
              <a:tr h="807286">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Tên Cột</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ea typeface="Montserrat Black"/>
                          <a:cs typeface="Montserrat Black"/>
                          <a:sym typeface="Montserrat Black"/>
                        </a:rPr>
                        <a:t>Kiểu dữ liệu</a:t>
                      </a:r>
                      <a:endParaRPr sz="1600" b="1"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600" b="1" dirty="0">
                          <a:solidFill>
                            <a:schemeClr val="tx1"/>
                          </a:solidFill>
                          <a:latin typeface="Montserrat" panose="00000500000000000000" pitchFamily="2" charset="-93"/>
                          <a:sym typeface="Montserrat Black"/>
                        </a:rPr>
                        <a:t>Mục Đích</a:t>
                      </a:r>
                      <a:endParaRPr sz="1600" b="1" dirty="0">
                        <a:solidFill>
                          <a:schemeClr val="tx1"/>
                        </a:solidFill>
                        <a:latin typeface="Montserrat" panose="00000500000000000000" pitchFamily="2" charset="-93"/>
                        <a:sym typeface="Montserrat Black"/>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552730">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Benefit_id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 lợi(khóa chính)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53423">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Benefit_name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Nvarchar(max)</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Tên lợi ích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53423">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Hotel_id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số</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khách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sạn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Khóa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ngoại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189149991"/>
                  </a:ext>
                </a:extLst>
              </a:tr>
            </a:tbl>
          </a:graphicData>
        </a:graphic>
      </p:graphicFrame>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319337" y="783824"/>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280923" y="4464538"/>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3932357">
            <a:off x="-268279" y="4293837"/>
            <a:ext cx="1175231" cy="763226"/>
          </a:xfrm>
          <a:prstGeom prst="rect">
            <a:avLst/>
          </a:prstGeom>
          <a:noFill/>
          <a:ln>
            <a:noFill/>
          </a:ln>
        </p:spPr>
      </p:pic>
      <p:sp>
        <p:nvSpPr>
          <p:cNvPr id="17" name="Google Shape;1525;p44">
            <a:extLst>
              <a:ext uri="{FF2B5EF4-FFF2-40B4-BE49-F238E27FC236}">
                <a16:creationId xmlns:a16="http://schemas.microsoft.com/office/drawing/2014/main" id="{408E4199-0D56-499A-ADF6-83F2862EFB9D}"/>
              </a:ext>
            </a:extLst>
          </p:cNvPr>
          <p:cNvSpPr txBox="1">
            <a:spLocks noGrp="1"/>
          </p:cNvSpPr>
          <p:nvPr>
            <p:ph type="title"/>
          </p:nvPr>
        </p:nvSpPr>
        <p:spPr>
          <a:xfrm>
            <a:off x="396162"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16" name="TextBox 15">
            <a:extLst>
              <a:ext uri="{FF2B5EF4-FFF2-40B4-BE49-F238E27FC236}">
                <a16:creationId xmlns:a16="http://schemas.microsoft.com/office/drawing/2014/main" id="{EAA7F51C-A2FB-47A0-8580-B58770FDA21C}"/>
              </a:ext>
            </a:extLst>
          </p:cNvPr>
          <p:cNvSpPr txBox="1"/>
          <p:nvPr/>
        </p:nvSpPr>
        <p:spPr>
          <a:xfrm>
            <a:off x="660277" y="613412"/>
            <a:ext cx="6256315" cy="584775"/>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dữ</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liệu</a:t>
            </a:r>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Mô</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tả</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các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cột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Trong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bảng</a:t>
            </a:r>
            <a:r>
              <a:rPr lang="en-US" sz="1600" dirty="0">
                <a:solidFill>
                  <a:schemeClr val="tx1"/>
                </a:solidFill>
                <a:latin typeface="Montserrat Black" panose="00000A00000000000000" pitchFamily="2" charset="-93"/>
              </a:rPr>
              <a:t> BENEFITS</a:t>
            </a:r>
          </a:p>
        </p:txBody>
      </p:sp>
    </p:spTree>
    <p:extLst>
      <p:ext uri="{BB962C8B-B14F-4D97-AF65-F5344CB8AC3E}">
        <p14:creationId xmlns:p14="http://schemas.microsoft.com/office/powerpoint/2010/main" val="3826814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Connect</a:t>
            </a: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2456076217"/>
              </p:ext>
            </p:extLst>
          </p:nvPr>
        </p:nvGraphicFramePr>
        <p:xfrm>
          <a:off x="189255" y="1842900"/>
          <a:ext cx="7823445" cy="1457700"/>
        </p:xfrm>
        <a:graphic>
          <a:graphicData uri="http://schemas.openxmlformats.org/drawingml/2006/table">
            <a:tbl>
              <a:tblPr>
                <a:noFill/>
                <a:tableStyleId>{03AB4FA5-EDF4-4C5F-923B-EA922F181E2C}</a:tableStyleId>
              </a:tblPr>
              <a:tblGrid>
                <a:gridCol w="2607815">
                  <a:extLst>
                    <a:ext uri="{9D8B030D-6E8A-4147-A177-3AD203B41FA5}">
                      <a16:colId xmlns:a16="http://schemas.microsoft.com/office/drawing/2014/main" val="20000"/>
                    </a:ext>
                  </a:extLst>
                </a:gridCol>
                <a:gridCol w="5215630">
                  <a:extLst>
                    <a:ext uri="{9D8B030D-6E8A-4147-A177-3AD203B41FA5}">
                      <a16:colId xmlns:a16="http://schemas.microsoft.com/office/drawing/2014/main" val="20001"/>
                    </a:ext>
                  </a:extLst>
                </a:gridCol>
              </a:tblGrid>
              <a:tr h="728850">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728850">
                <a:tc>
                  <a:txBody>
                    <a:bodyPr/>
                    <a:lstStyle/>
                    <a:p>
                      <a:pPr marL="0" marR="0">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BDContext.java</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Kết</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nối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với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cơ</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sở</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dữ</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liệu</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SQL Sever</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88724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Controller</a:t>
            </a: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3738569936"/>
              </p:ext>
            </p:extLst>
          </p:nvPr>
        </p:nvGraphicFramePr>
        <p:xfrm>
          <a:off x="189255" y="1257910"/>
          <a:ext cx="7823445" cy="3770030"/>
        </p:xfrm>
        <a:graphic>
          <a:graphicData uri="http://schemas.openxmlformats.org/drawingml/2006/table">
            <a:tbl>
              <a:tblPr>
                <a:noFill/>
                <a:tableStyleId>{03AB4FA5-EDF4-4C5F-923B-EA922F181E2C}</a:tableStyleId>
              </a:tblPr>
              <a:tblGrid>
                <a:gridCol w="2607815">
                  <a:extLst>
                    <a:ext uri="{9D8B030D-6E8A-4147-A177-3AD203B41FA5}">
                      <a16:colId xmlns:a16="http://schemas.microsoft.com/office/drawing/2014/main" val="20000"/>
                    </a:ext>
                  </a:extLst>
                </a:gridCol>
                <a:gridCol w="5215630">
                  <a:extLst>
                    <a:ext uri="{9D8B030D-6E8A-4147-A177-3AD203B41FA5}">
                      <a16:colId xmlns:a16="http://schemas.microsoft.com/office/drawing/2014/main" val="20001"/>
                    </a:ext>
                  </a:extLst>
                </a:gridCol>
              </a:tblGrid>
              <a:tr h="427001">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27001">
                <a:tc>
                  <a:txBody>
                    <a:bodyPr/>
                    <a:lstStyle/>
                    <a:p>
                      <a:pPr marL="0" marR="0">
                        <a:lnSpc>
                          <a:spcPct val="150000"/>
                        </a:lnSpc>
                        <a:spcBef>
                          <a:spcPts val="0"/>
                        </a:spcBef>
                        <a:spcAft>
                          <a:spcPts val="0"/>
                        </a:spcAft>
                      </a:pP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AddtoCartController.java</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Thêm phòng vào giỏ hàng.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AdminController.java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Lấy danh sách các User và LandLord.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2251958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AdminSearchController.java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Tìm kiếm các User và LandLord.</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452285669"/>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BillDetailsController.java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Lấy các thông tin chi tiết của 1 hóa đơn.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83112904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BillsController.java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Lấy thông tin các hóa đơn.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93653948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BookController.java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Tiến hành đặt đơn hàng (thông qua giỏ hàng).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68689583"/>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BookNowController.java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Tiến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hành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đặt</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đơn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hàng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ngay</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không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qua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giỏ</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hàng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189781492"/>
                  </a:ext>
                </a:extLst>
              </a:tr>
            </a:tbl>
          </a:graphicData>
        </a:graphic>
      </p:graphicFrame>
    </p:spTree>
    <p:extLst>
      <p:ext uri="{BB962C8B-B14F-4D97-AF65-F5344CB8AC3E}">
        <p14:creationId xmlns:p14="http://schemas.microsoft.com/office/powerpoint/2010/main" val="484855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Controller</a:t>
            </a: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866874709"/>
              </p:ext>
            </p:extLst>
          </p:nvPr>
        </p:nvGraphicFramePr>
        <p:xfrm>
          <a:off x="189255" y="1257910"/>
          <a:ext cx="8241654" cy="3416008"/>
        </p:xfrm>
        <a:graphic>
          <a:graphicData uri="http://schemas.openxmlformats.org/drawingml/2006/table">
            <a:tbl>
              <a:tblPr>
                <a:noFill/>
                <a:tableStyleId>{03AB4FA5-EDF4-4C5F-923B-EA922F181E2C}</a:tableStyleId>
              </a:tblPr>
              <a:tblGrid>
                <a:gridCol w="3248889">
                  <a:extLst>
                    <a:ext uri="{9D8B030D-6E8A-4147-A177-3AD203B41FA5}">
                      <a16:colId xmlns:a16="http://schemas.microsoft.com/office/drawing/2014/main" val="20000"/>
                    </a:ext>
                  </a:extLst>
                </a:gridCol>
                <a:gridCol w="4992765">
                  <a:extLst>
                    <a:ext uri="{9D8B030D-6E8A-4147-A177-3AD203B41FA5}">
                      <a16:colId xmlns:a16="http://schemas.microsoft.com/office/drawing/2014/main" val="20001"/>
                    </a:ext>
                  </a:extLst>
                </a:gridCol>
              </a:tblGrid>
              <a:tr h="427001">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CartDetailController.java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Lấy thông tin giỏ hàng của User.</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CheckEmailController.java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Kiểm tra Email có hợp lệ hay không.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2251958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CheckOutController.java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Kiểm tra thông tin để tiến hành thực hiện thanh toán.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452285669"/>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CheckPhoneController.java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Kiểm tra số điện thoại có hợp lệ hay không.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83112904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CityController.java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Lấy danh sách các khách sản theo thành phố.</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93653948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DeleteCartController.java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Xóa phòng khỏi giỏ hàng.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68689583"/>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DeleteLandLordController.java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Xóa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chủ</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khách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sạn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189781492"/>
                  </a:ext>
                </a:extLst>
              </a:tr>
            </a:tbl>
          </a:graphicData>
        </a:graphic>
      </p:graphicFrame>
    </p:spTree>
    <p:extLst>
      <p:ext uri="{BB962C8B-B14F-4D97-AF65-F5344CB8AC3E}">
        <p14:creationId xmlns:p14="http://schemas.microsoft.com/office/powerpoint/2010/main" val="63756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Controller</a:t>
            </a: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1722191905"/>
              </p:ext>
            </p:extLst>
          </p:nvPr>
        </p:nvGraphicFramePr>
        <p:xfrm>
          <a:off x="189255" y="1257910"/>
          <a:ext cx="8241654" cy="3593019"/>
        </p:xfrm>
        <a:graphic>
          <a:graphicData uri="http://schemas.openxmlformats.org/drawingml/2006/table">
            <a:tbl>
              <a:tblPr>
                <a:noFill/>
                <a:tableStyleId>{03AB4FA5-EDF4-4C5F-923B-EA922F181E2C}</a:tableStyleId>
              </a:tblPr>
              <a:tblGrid>
                <a:gridCol w="3261081">
                  <a:extLst>
                    <a:ext uri="{9D8B030D-6E8A-4147-A177-3AD203B41FA5}">
                      <a16:colId xmlns:a16="http://schemas.microsoft.com/office/drawing/2014/main" val="20000"/>
                    </a:ext>
                  </a:extLst>
                </a:gridCol>
                <a:gridCol w="4980573">
                  <a:extLst>
                    <a:ext uri="{9D8B030D-6E8A-4147-A177-3AD203B41FA5}">
                      <a16:colId xmlns:a16="http://schemas.microsoft.com/office/drawing/2014/main" val="20001"/>
                    </a:ext>
                  </a:extLst>
                </a:gridCol>
              </a:tblGrid>
              <a:tr h="427001">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DeleteUserController.java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Xóa người dùng.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EditEmailController.java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Sửa Email.</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2251958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EditNameUserController.java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Sửa tên người dùng.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452285669"/>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EditPasswordController.java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Sửa mật khẩu đăng nhập.</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83112904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EditPhoneNumberController.java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Sửa số điện thoại.</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93653948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HomeController.java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Hiện ra trang chủ bao gồm các thông tin cơ bản về người đang đang nhập (nếu có) và giao diện chính.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68689583"/>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HomeLandLordController.java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Lấy</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tin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về</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tài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sản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doanh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thu</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cùa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chủ</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khách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sạn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189781492"/>
                  </a:ext>
                </a:extLst>
              </a:tr>
            </a:tbl>
          </a:graphicData>
        </a:graphic>
      </p:graphicFrame>
    </p:spTree>
    <p:extLst>
      <p:ext uri="{BB962C8B-B14F-4D97-AF65-F5344CB8AC3E}">
        <p14:creationId xmlns:p14="http://schemas.microsoft.com/office/powerpoint/2010/main" val="2231395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Controller</a:t>
            </a: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3027065288"/>
              </p:ext>
            </p:extLst>
          </p:nvPr>
        </p:nvGraphicFramePr>
        <p:xfrm>
          <a:off x="189255" y="1257910"/>
          <a:ext cx="8241654" cy="3770030"/>
        </p:xfrm>
        <a:graphic>
          <a:graphicData uri="http://schemas.openxmlformats.org/drawingml/2006/table">
            <a:tbl>
              <a:tblPr>
                <a:noFill/>
                <a:tableStyleId>{03AB4FA5-EDF4-4C5F-923B-EA922F181E2C}</a:tableStyleId>
              </a:tblPr>
              <a:tblGrid>
                <a:gridCol w="3261081">
                  <a:extLst>
                    <a:ext uri="{9D8B030D-6E8A-4147-A177-3AD203B41FA5}">
                      <a16:colId xmlns:a16="http://schemas.microsoft.com/office/drawing/2014/main" val="20000"/>
                    </a:ext>
                  </a:extLst>
                </a:gridCol>
                <a:gridCol w="4980573">
                  <a:extLst>
                    <a:ext uri="{9D8B030D-6E8A-4147-A177-3AD203B41FA5}">
                      <a16:colId xmlns:a16="http://schemas.microsoft.com/office/drawing/2014/main" val="20001"/>
                    </a:ext>
                  </a:extLst>
                </a:gridCol>
              </a:tblGrid>
              <a:tr h="427001">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InvoiceController.java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Lấy thông tin hóa đơn cho người dùng đã đặt.</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LoginController.java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Xử lý đăng nhập bằng tài khoản đã đăng ký (cho người dùng). </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2251958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LoginFacebookController.java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Xử lý đăng nhập bằng Facebook (cho người dùng).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452285669"/>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LoginGoogleController.java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Xử lý đăng nhập bằng Google (cho người dùng).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83112904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LoginLandLordController.java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Xử lý đăng nhập bằng tài khoản đã đăng ký (cho chủ khách sạn).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93653948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LogOutController.java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Đăng xuất ra khỏi hệ thống.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68689583"/>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MyHistoryController.java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Lấy</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tin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lịch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sử</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đặt</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hàng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của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User.</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189781492"/>
                  </a:ext>
                </a:extLst>
              </a:tr>
            </a:tbl>
          </a:graphicData>
        </a:graphic>
      </p:graphicFrame>
    </p:spTree>
    <p:extLst>
      <p:ext uri="{BB962C8B-B14F-4D97-AF65-F5344CB8AC3E}">
        <p14:creationId xmlns:p14="http://schemas.microsoft.com/office/powerpoint/2010/main" val="3667636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Controller</a:t>
            </a: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1543965412"/>
              </p:ext>
            </p:extLst>
          </p:nvPr>
        </p:nvGraphicFramePr>
        <p:xfrm>
          <a:off x="189255" y="1257911"/>
          <a:ext cx="8241654" cy="3578744"/>
        </p:xfrm>
        <a:graphic>
          <a:graphicData uri="http://schemas.openxmlformats.org/drawingml/2006/table">
            <a:tbl>
              <a:tblPr>
                <a:noFill/>
                <a:tableStyleId>{03AB4FA5-EDF4-4C5F-923B-EA922F181E2C}</a:tableStyleId>
              </a:tblPr>
              <a:tblGrid>
                <a:gridCol w="3614649">
                  <a:extLst>
                    <a:ext uri="{9D8B030D-6E8A-4147-A177-3AD203B41FA5}">
                      <a16:colId xmlns:a16="http://schemas.microsoft.com/office/drawing/2014/main" val="20000"/>
                    </a:ext>
                  </a:extLst>
                </a:gridCol>
                <a:gridCol w="4627005">
                  <a:extLst>
                    <a:ext uri="{9D8B030D-6E8A-4147-A177-3AD203B41FA5}">
                      <a16:colId xmlns:a16="http://schemas.microsoft.com/office/drawing/2014/main" val="20001"/>
                    </a:ext>
                  </a:extLst>
                </a:gridCol>
              </a:tblGrid>
              <a:tr h="405034">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297742">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MyProfileController.java</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Lấy thôn tin các nhân của User.</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97742">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PayWithMomoController.java</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Xử lý thanh toán bằng MOMO.</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22519581"/>
                  </a:ext>
                </a:extLst>
              </a:tr>
              <a:tr h="467994">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ResetPasswordByMailController.java</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Xử</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a:t>
                      </a: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lý</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a:t>
                      </a: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đặt</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a:t>
                      </a: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lại</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a:t>
                      </a: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mật</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a:t>
                      </a: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khẩu</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a:t>
                      </a: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bằng</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Email.</a:t>
                      </a:r>
                      <a:endParaRPr lang="vi-VN"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452285669"/>
                  </a:ext>
                </a:extLst>
              </a:tr>
              <a:tr h="577562">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ResetPasswordByPhoneController.java</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Xử lý đặt lại mật khẩu bằng số điện thoại.</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831129046"/>
                  </a:ext>
                </a:extLst>
              </a:tr>
              <a:tr h="617464">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RoomController.java</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Lấy thông tin về danh sách các phòng trong 1 khách sạn.</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936539486"/>
                  </a:ext>
                </a:extLst>
              </a:tr>
              <a:tr h="617464">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SearchControler.java</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Xử lý tìm kiếm khách sạn theo tên khách sạn hoặc theo địa chỉ.</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68689583"/>
                  </a:ext>
                </a:extLst>
              </a:tr>
              <a:tr h="297742">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Tahoma" panose="020B0604030504040204" pitchFamily="34" charset="0"/>
                          <a:cs typeface="Tahoma" panose="020B0604030504040204" pitchFamily="34" charset="0"/>
                        </a:rPr>
                        <a:t>SendCodeMailController.java</a:t>
                      </a:r>
                      <a:endParaRPr lang="vi-VN" sz="140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Gửi</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a:t>
                      </a: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mã</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a:t>
                      </a: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xác</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a:t>
                      </a: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minh</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a:t>
                      </a:r>
                      <a:r>
                        <a:rPr lang="en-US" sz="1400" dirty="0" err="1">
                          <a:solidFill>
                            <a:schemeClr val="tx1"/>
                          </a:solidFill>
                          <a:effectLst/>
                          <a:latin typeface="Montserrat" panose="00000500000000000000" pitchFamily="2" charset="-93"/>
                          <a:ea typeface="Tahoma" panose="020B0604030504040204" pitchFamily="34" charset="0"/>
                          <a:cs typeface="Tahoma" panose="020B0604030504040204" pitchFamily="34" charset="0"/>
                        </a:rPr>
                        <a:t>về</a:t>
                      </a:r>
                      <a:r>
                        <a:rPr lang="en-US"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rPr>
                        <a:t> Email.</a:t>
                      </a:r>
                      <a:endParaRPr lang="vi-VN" sz="1400" dirty="0">
                        <a:solidFill>
                          <a:schemeClr val="tx1"/>
                        </a:solidFill>
                        <a:effectLst/>
                        <a:latin typeface="Montserrat" panose="00000500000000000000" pitchFamily="2" charset="-93"/>
                        <a:ea typeface="Tahoma" panose="020B0604030504040204" pitchFamily="34" charset="0"/>
                        <a:cs typeface="Tahoma" panose="020B0604030504040204" pitchFamily="34"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189781492"/>
                  </a:ext>
                </a:extLst>
              </a:tr>
            </a:tbl>
          </a:graphicData>
        </a:graphic>
      </p:graphicFrame>
    </p:spTree>
    <p:extLst>
      <p:ext uri="{BB962C8B-B14F-4D97-AF65-F5344CB8AC3E}">
        <p14:creationId xmlns:p14="http://schemas.microsoft.com/office/powerpoint/2010/main" val="2059340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Controller</a:t>
            </a: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612039311"/>
              </p:ext>
            </p:extLst>
          </p:nvPr>
        </p:nvGraphicFramePr>
        <p:xfrm>
          <a:off x="229273" y="1532185"/>
          <a:ext cx="8241654" cy="1708004"/>
        </p:xfrm>
        <a:graphic>
          <a:graphicData uri="http://schemas.openxmlformats.org/drawingml/2006/table">
            <a:tbl>
              <a:tblPr>
                <a:noFill/>
                <a:tableStyleId>{03AB4FA5-EDF4-4C5F-923B-EA922F181E2C}</a:tableStyleId>
              </a:tblPr>
              <a:tblGrid>
                <a:gridCol w="3261081">
                  <a:extLst>
                    <a:ext uri="{9D8B030D-6E8A-4147-A177-3AD203B41FA5}">
                      <a16:colId xmlns:a16="http://schemas.microsoft.com/office/drawing/2014/main" val="20000"/>
                    </a:ext>
                  </a:extLst>
                </a:gridCol>
                <a:gridCol w="4980573">
                  <a:extLst>
                    <a:ext uri="{9D8B030D-6E8A-4147-A177-3AD203B41FA5}">
                      <a16:colId xmlns:a16="http://schemas.microsoft.com/office/drawing/2014/main" val="20001"/>
                    </a:ext>
                  </a:extLst>
                </a:gridCol>
              </a:tblGrid>
              <a:tr h="427001">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SendCodePhoneController.java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Gửi mã xác mình về số điện thoại.</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SignUpController.java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Xử lý đăng ký tài khoản dành cho User.</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2251958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SignUpLandLordController.java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Xử</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lý</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đăng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ký</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tài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khoản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dành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cho</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chủ</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khách</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sạn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452285669"/>
                  </a:ext>
                </a:extLst>
              </a:tr>
            </a:tbl>
          </a:graphicData>
        </a:graphic>
      </p:graphicFrame>
    </p:spTree>
    <p:extLst>
      <p:ext uri="{BB962C8B-B14F-4D97-AF65-F5344CB8AC3E}">
        <p14:creationId xmlns:p14="http://schemas.microsoft.com/office/powerpoint/2010/main" val="709967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DAO</a:t>
            </a: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1917779607"/>
              </p:ext>
            </p:extLst>
          </p:nvPr>
        </p:nvGraphicFramePr>
        <p:xfrm>
          <a:off x="189255" y="1736678"/>
          <a:ext cx="8241654" cy="1031013"/>
        </p:xfrm>
        <a:graphic>
          <a:graphicData uri="http://schemas.openxmlformats.org/drawingml/2006/table">
            <a:tbl>
              <a:tblPr>
                <a:noFill/>
                <a:tableStyleId>{03AB4FA5-EDF4-4C5F-923B-EA922F181E2C}</a:tableStyleId>
              </a:tblPr>
              <a:tblGrid>
                <a:gridCol w="3261081">
                  <a:extLst>
                    <a:ext uri="{9D8B030D-6E8A-4147-A177-3AD203B41FA5}">
                      <a16:colId xmlns:a16="http://schemas.microsoft.com/office/drawing/2014/main" val="20000"/>
                    </a:ext>
                  </a:extLst>
                </a:gridCol>
                <a:gridCol w="4980573">
                  <a:extLst>
                    <a:ext uri="{9D8B030D-6E8A-4147-A177-3AD203B41FA5}">
                      <a16:colId xmlns:a16="http://schemas.microsoft.com/office/drawing/2014/main" val="20001"/>
                    </a:ext>
                  </a:extLst>
                </a:gridCol>
              </a:tblGrid>
              <a:tr h="427001">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DAO.java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Chứa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hàm</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dùng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để</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thao</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tác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với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cơ</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sở</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dữ</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liệu</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SQL Sever.</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80468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a:t>
            </a:r>
            <a:r>
              <a:rPr lang="en-US" sz="1600" dirty="0" err="1">
                <a:solidFill>
                  <a:schemeClr val="tx1"/>
                </a:solidFill>
                <a:latin typeface="Montserrat Black" panose="00000A00000000000000" pitchFamily="2" charset="-93"/>
              </a:rPr>
              <a:t>Enity</a:t>
            </a:r>
            <a:endParaRPr lang="en-US" sz="1600" dirty="0">
              <a:solidFill>
                <a:schemeClr val="tx1"/>
              </a:solidFill>
              <a:latin typeface="Montserrat Black" panose="00000A00000000000000" pitchFamily="2" charset="-93"/>
            </a:endParaRP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3865836480"/>
              </p:ext>
            </p:extLst>
          </p:nvPr>
        </p:nvGraphicFramePr>
        <p:xfrm>
          <a:off x="189255" y="1257910"/>
          <a:ext cx="8241654" cy="3416008"/>
        </p:xfrm>
        <a:graphic>
          <a:graphicData uri="http://schemas.openxmlformats.org/drawingml/2006/table">
            <a:tbl>
              <a:tblPr>
                <a:noFill/>
                <a:tableStyleId>{03AB4FA5-EDF4-4C5F-923B-EA922F181E2C}</a:tableStyleId>
              </a:tblPr>
              <a:tblGrid>
                <a:gridCol w="3261081">
                  <a:extLst>
                    <a:ext uri="{9D8B030D-6E8A-4147-A177-3AD203B41FA5}">
                      <a16:colId xmlns:a16="http://schemas.microsoft.com/office/drawing/2014/main" val="20000"/>
                    </a:ext>
                  </a:extLst>
                </a:gridCol>
                <a:gridCol w="4980573">
                  <a:extLst>
                    <a:ext uri="{9D8B030D-6E8A-4147-A177-3AD203B41FA5}">
                      <a16:colId xmlns:a16="http://schemas.microsoft.com/office/drawing/2014/main" val="20001"/>
                    </a:ext>
                  </a:extLst>
                </a:gridCol>
              </a:tblGrid>
              <a:tr h="427001">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AccountFacebook.java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diện của tài khoản Facebook.</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AccountGoogle.java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diện của tài khoản Google.</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2251958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AdminLandLords.java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diện cho LandLord(dùng để quản lý).</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452285669"/>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AdminUsers.java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diện cho User(dùng để quản lý).</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83112904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Benefits.java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diện cho các lợi ích.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93653948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Bill_DetailDisplay.java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diện cho hóa đơn (mở rộng).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68689583"/>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Bills.java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thể</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diện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cho</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hóa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đơn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189781492"/>
                  </a:ext>
                </a:extLst>
              </a:tr>
            </a:tbl>
          </a:graphicData>
        </a:graphic>
      </p:graphicFrame>
    </p:spTree>
    <p:extLst>
      <p:ext uri="{BB962C8B-B14F-4D97-AF65-F5344CB8AC3E}">
        <p14:creationId xmlns:p14="http://schemas.microsoft.com/office/powerpoint/2010/main" val="3349013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39"/>
          <p:cNvSpPr/>
          <p:nvPr/>
        </p:nvSpPr>
        <p:spPr>
          <a:xfrm rot="5400000">
            <a:off x="1611596" y="1143544"/>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rot="5400000">
            <a:off x="6361113" y="1091525"/>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txBox="1">
            <a:spLocks noGrp="1"/>
          </p:cNvSpPr>
          <p:nvPr>
            <p:ph type="title"/>
          </p:nvPr>
        </p:nvSpPr>
        <p:spPr>
          <a:xfrm>
            <a:off x="42672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 MỞ ĐẦU</a:t>
            </a:r>
            <a:endParaRPr dirty="0"/>
          </a:p>
        </p:txBody>
      </p:sp>
      <p:sp>
        <p:nvSpPr>
          <p:cNvPr id="1327" name="Google Shape;1327;p39"/>
          <p:cNvSpPr txBox="1">
            <a:spLocks noGrp="1"/>
          </p:cNvSpPr>
          <p:nvPr>
            <p:ph type="subTitle" idx="1"/>
          </p:nvPr>
        </p:nvSpPr>
        <p:spPr>
          <a:xfrm>
            <a:off x="103554" y="2514650"/>
            <a:ext cx="4297757" cy="25084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Hoàn thành đề tài đã được xác định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Tích lũy các kiến thức có được trong quá trình thực hiện.</a:t>
            </a:r>
          </a:p>
          <a:p>
            <a:pPr marL="0" lvl="0" indent="0" algn="l" rtl="0">
              <a:spcBef>
                <a:spcPts val="0"/>
              </a:spcBef>
              <a:spcAft>
                <a:spcPts val="0"/>
              </a:spcAft>
              <a:buNone/>
            </a:pPr>
            <a:r>
              <a:rPr lang="en" dirty="0"/>
              <a:t>   </a:t>
            </a:r>
          </a:p>
          <a:p>
            <a:pPr marL="0" lvl="0" indent="0" algn="l" rtl="0">
              <a:spcBef>
                <a:spcPts val="0"/>
              </a:spcBef>
              <a:spcAft>
                <a:spcPts val="0"/>
              </a:spcAft>
              <a:buNone/>
            </a:pPr>
            <a:r>
              <a:rPr lang="en" dirty="0"/>
              <a:t>Tích lũy kinh nghiệm trong việc xử lý các tình huống, trong việc sử dụng các công cụ, môi trường lập trình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Tích lũy kinh nghiệm làm việc nhóm</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ctr" rtl="0">
              <a:spcBef>
                <a:spcPts val="0"/>
              </a:spcBef>
              <a:spcAft>
                <a:spcPts val="0"/>
              </a:spcAft>
              <a:buNone/>
            </a:pPr>
            <a:endParaRPr dirty="0"/>
          </a:p>
        </p:txBody>
      </p:sp>
      <p:sp>
        <p:nvSpPr>
          <p:cNvPr id="1328" name="Google Shape;1328;p39"/>
          <p:cNvSpPr txBox="1">
            <a:spLocks noGrp="1"/>
          </p:cNvSpPr>
          <p:nvPr>
            <p:ph type="subTitle" idx="2"/>
          </p:nvPr>
        </p:nvSpPr>
        <p:spPr>
          <a:xfrm>
            <a:off x="5089532" y="2571749"/>
            <a:ext cx="3516821" cy="2451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Xây</a:t>
            </a:r>
            <a:r>
              <a:rPr lang="en-US" dirty="0"/>
              <a:t> </a:t>
            </a:r>
            <a:r>
              <a:rPr lang="en-US" dirty="0" err="1"/>
              <a:t>dựng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hợp</a:t>
            </a:r>
            <a:r>
              <a:rPr lang="en-US" dirty="0"/>
              <a:t> </a:t>
            </a:r>
            <a:r>
              <a:rPr lang="en-US" dirty="0" err="1"/>
              <a:t>lý</a:t>
            </a:r>
            <a:r>
              <a:rPr lang="en-US" dirty="0"/>
              <a:t>, </a:t>
            </a:r>
            <a:r>
              <a:rPr lang="en-US" dirty="0" err="1"/>
              <a:t>Hạn</a:t>
            </a:r>
            <a:r>
              <a:rPr lang="en-US" dirty="0"/>
              <a:t> </a:t>
            </a:r>
            <a:r>
              <a:rPr lang="en-US" dirty="0" err="1"/>
              <a:t>chế</a:t>
            </a:r>
            <a:r>
              <a:rPr lang="en-US" dirty="0"/>
              <a:t> </a:t>
            </a:r>
            <a:r>
              <a:rPr lang="en-US" dirty="0" err="1"/>
              <a:t>tối</a:t>
            </a:r>
            <a:r>
              <a:rPr lang="en-US" dirty="0"/>
              <a:t> </a:t>
            </a:r>
            <a:r>
              <a:rPr lang="en-US" dirty="0" err="1"/>
              <a:t>đa</a:t>
            </a:r>
            <a:r>
              <a:rPr lang="en-US" dirty="0"/>
              <a:t> </a:t>
            </a:r>
            <a:r>
              <a:rPr lang="en-US" dirty="0" err="1"/>
              <a:t>các</a:t>
            </a:r>
            <a:r>
              <a:rPr lang="en-US" dirty="0"/>
              <a:t> </a:t>
            </a:r>
            <a:r>
              <a:rPr lang="en-US" dirty="0" err="1"/>
              <a:t>lỗi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Xây</a:t>
            </a:r>
            <a:r>
              <a:rPr lang="en-US" dirty="0"/>
              <a:t> </a:t>
            </a:r>
            <a:r>
              <a:rPr lang="en-US" dirty="0" err="1"/>
              <a:t>dựng</a:t>
            </a:r>
            <a:r>
              <a:rPr lang="en-US" dirty="0"/>
              <a:t> </a:t>
            </a:r>
            <a:r>
              <a:rPr lang="en-US" dirty="0" err="1"/>
              <a:t>giao</a:t>
            </a:r>
            <a:r>
              <a:rPr lang="en-US" dirty="0"/>
              <a:t> </a:t>
            </a:r>
            <a:r>
              <a:rPr lang="en-US" dirty="0" err="1"/>
              <a:t>diện</a:t>
            </a:r>
            <a:r>
              <a:rPr lang="en-US" dirty="0"/>
              <a:t> </a:t>
            </a:r>
            <a:r>
              <a:rPr lang="en-US" dirty="0" err="1"/>
              <a:t>đẹp</a:t>
            </a:r>
            <a:r>
              <a:rPr lang="en-US" dirty="0"/>
              <a:t> &amp; than </a:t>
            </a:r>
            <a:r>
              <a:rPr lang="en-US" dirty="0" err="1"/>
              <a:t>thiện</a:t>
            </a:r>
            <a:r>
              <a:rPr lang="en-US" dirty="0"/>
              <a:t> </a:t>
            </a:r>
            <a:r>
              <a:rPr lang="en-US" dirty="0" err="1"/>
              <a:t>người</a:t>
            </a:r>
            <a:r>
              <a:rPr lang="en-US" dirty="0"/>
              <a:t> </a:t>
            </a:r>
            <a:r>
              <a:rPr lang="en-US" dirty="0" err="1"/>
              <a:t>dùng</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Đầy</a:t>
            </a:r>
            <a:r>
              <a:rPr lang="en-US" dirty="0"/>
              <a:t> </a:t>
            </a:r>
            <a:r>
              <a:rPr lang="en-US" dirty="0" err="1"/>
              <a:t>đủ</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cơ</a:t>
            </a:r>
            <a:r>
              <a:rPr lang="en-US" dirty="0"/>
              <a:t> </a:t>
            </a:r>
            <a:r>
              <a:rPr lang="en-US" dirty="0" err="1"/>
              <a:t>bản</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330" name="Google Shape;1330;p39"/>
          <p:cNvSpPr txBox="1">
            <a:spLocks noGrp="1"/>
          </p:cNvSpPr>
          <p:nvPr>
            <p:ph type="subTitle" idx="4"/>
          </p:nvPr>
        </p:nvSpPr>
        <p:spPr>
          <a:xfrm>
            <a:off x="1053340" y="2064702"/>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Mục đích</a:t>
            </a:r>
            <a:endParaRPr dirty="0"/>
          </a:p>
        </p:txBody>
      </p:sp>
      <p:sp>
        <p:nvSpPr>
          <p:cNvPr id="1331" name="Google Shape;1331;p39"/>
          <p:cNvSpPr txBox="1">
            <a:spLocks noGrp="1"/>
          </p:cNvSpPr>
          <p:nvPr>
            <p:ph type="subTitle" idx="5"/>
          </p:nvPr>
        </p:nvSpPr>
        <p:spPr>
          <a:xfrm>
            <a:off x="5438591" y="2040675"/>
            <a:ext cx="2830843"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Yêu cầu thực hiện</a:t>
            </a:r>
            <a:endParaRPr dirty="0"/>
          </a:p>
        </p:txBody>
      </p:sp>
      <p:grpSp>
        <p:nvGrpSpPr>
          <p:cNvPr id="1333" name="Google Shape;1333;p39"/>
          <p:cNvGrpSpPr/>
          <p:nvPr/>
        </p:nvGrpSpPr>
        <p:grpSpPr>
          <a:xfrm>
            <a:off x="1823875" y="1256833"/>
            <a:ext cx="531542" cy="602023"/>
            <a:chOff x="4020665" y="1431080"/>
            <a:chExt cx="531542" cy="602023"/>
          </a:xfrm>
        </p:grpSpPr>
        <p:sp>
          <p:nvSpPr>
            <p:cNvPr id="1334" name="Google Shape;1334;p39"/>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9"/>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9"/>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39"/>
          <p:cNvGrpSpPr/>
          <p:nvPr/>
        </p:nvGrpSpPr>
        <p:grpSpPr>
          <a:xfrm>
            <a:off x="6543807" y="1204847"/>
            <a:ext cx="590713" cy="601957"/>
            <a:chOff x="1230449" y="2288393"/>
            <a:chExt cx="590713" cy="601957"/>
          </a:xfrm>
        </p:grpSpPr>
        <p:sp>
          <p:nvSpPr>
            <p:cNvPr id="1350" name="Google Shape;1350;p39"/>
            <p:cNvSpPr/>
            <p:nvPr/>
          </p:nvSpPr>
          <p:spPr>
            <a:xfrm>
              <a:off x="1293202" y="2564645"/>
              <a:ext cx="80995" cy="55556"/>
            </a:xfrm>
            <a:custGeom>
              <a:avLst/>
              <a:gdLst/>
              <a:ahLst/>
              <a:cxnLst/>
              <a:rect l="l" t="t" r="r" b="b"/>
              <a:pathLst>
                <a:path w="2442" h="1675" extrusionOk="0">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1327796" y="2667796"/>
              <a:ext cx="129287" cy="53798"/>
            </a:xfrm>
            <a:custGeom>
              <a:avLst/>
              <a:gdLst/>
              <a:ahLst/>
              <a:cxnLst/>
              <a:rect l="l" t="t" r="r" b="b"/>
              <a:pathLst>
                <a:path w="3898" h="1622" extrusionOk="0">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1474695" y="2667796"/>
              <a:ext cx="54229" cy="17645"/>
            </a:xfrm>
            <a:custGeom>
              <a:avLst/>
              <a:gdLst/>
              <a:ahLst/>
              <a:cxnLst/>
              <a:rect l="l" t="t" r="r" b="b"/>
              <a:pathLst>
                <a:path w="1635" h="532" extrusionOk="0">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1394429" y="2496453"/>
              <a:ext cx="72504" cy="72206"/>
            </a:xfrm>
            <a:custGeom>
              <a:avLst/>
              <a:gdLst/>
              <a:ahLst/>
              <a:cxnLst/>
              <a:rect l="l" t="t" r="r" b="b"/>
              <a:pathLst>
                <a:path w="2186" h="2177" extrusionOk="0">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1400798" y="2363053"/>
              <a:ext cx="49585" cy="45141"/>
            </a:xfrm>
            <a:custGeom>
              <a:avLst/>
              <a:gdLst/>
              <a:ahLst/>
              <a:cxnLst/>
              <a:rect l="l" t="t" r="r" b="b"/>
              <a:pathLst>
                <a:path w="1495" h="1361" extrusionOk="0">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1403351" y="2707033"/>
              <a:ext cx="52902" cy="87761"/>
            </a:xfrm>
            <a:custGeom>
              <a:avLst/>
              <a:gdLst/>
              <a:ahLst/>
              <a:cxnLst/>
              <a:rect l="l" t="t" r="r" b="b"/>
              <a:pathLst>
                <a:path w="1595" h="2646" extrusionOk="0">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1493600" y="2499405"/>
              <a:ext cx="47695" cy="77413"/>
            </a:xfrm>
            <a:custGeom>
              <a:avLst/>
              <a:gdLst/>
              <a:ahLst/>
              <a:cxnLst/>
              <a:rect l="l" t="t" r="r" b="b"/>
              <a:pathLst>
                <a:path w="1438" h="2334" extrusionOk="0">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1338244" y="2443319"/>
              <a:ext cx="62919" cy="107761"/>
            </a:xfrm>
            <a:custGeom>
              <a:avLst/>
              <a:gdLst/>
              <a:ahLst/>
              <a:cxnLst/>
              <a:rect l="l" t="t" r="r" b="b"/>
              <a:pathLst>
                <a:path w="1897" h="3249" extrusionOk="0">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p:cNvSpPr/>
            <p:nvPr/>
          </p:nvSpPr>
          <p:spPr>
            <a:xfrm>
              <a:off x="1731544" y="2442954"/>
              <a:ext cx="60166" cy="59934"/>
            </a:xfrm>
            <a:custGeom>
              <a:avLst/>
              <a:gdLst/>
              <a:ahLst/>
              <a:cxnLst/>
              <a:rect l="l" t="t" r="r" b="b"/>
              <a:pathLst>
                <a:path w="1814" h="1807" extrusionOk="0">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9"/>
            <p:cNvSpPr/>
            <p:nvPr/>
          </p:nvSpPr>
          <p:spPr>
            <a:xfrm>
              <a:off x="1761030" y="2668626"/>
              <a:ext cx="60133" cy="59934"/>
            </a:xfrm>
            <a:custGeom>
              <a:avLst/>
              <a:gdLst/>
              <a:ahLst/>
              <a:cxnLst/>
              <a:rect l="l" t="t" r="r" b="b"/>
              <a:pathLst>
                <a:path w="1813" h="1807" extrusionOk="0">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1725408" y="2546768"/>
              <a:ext cx="77280" cy="76119"/>
            </a:xfrm>
            <a:custGeom>
              <a:avLst/>
              <a:gdLst/>
              <a:ahLst/>
              <a:cxnLst/>
              <a:rect l="l" t="t" r="r" b="b"/>
              <a:pathLst>
                <a:path w="2330" h="2295" extrusionOk="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a:off x="1722655" y="2760698"/>
              <a:ext cx="60133" cy="59934"/>
            </a:xfrm>
            <a:custGeom>
              <a:avLst/>
              <a:gdLst/>
              <a:ahLst/>
              <a:cxnLst/>
              <a:rect l="l" t="t" r="r" b="b"/>
              <a:pathLst>
                <a:path w="1813" h="1807" extrusionOk="0">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a:off x="1230449" y="2288393"/>
              <a:ext cx="510547" cy="601957"/>
            </a:xfrm>
            <a:custGeom>
              <a:avLst/>
              <a:gdLst/>
              <a:ahLst/>
              <a:cxnLst/>
              <a:rect l="l" t="t" r="r" b="b"/>
              <a:pathLst>
                <a:path w="15393" h="18149" extrusionOk="0">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39"/>
          <p:cNvGrpSpPr/>
          <p:nvPr/>
        </p:nvGrpSpPr>
        <p:grpSpPr>
          <a:xfrm>
            <a:off x="8646520" y="1983875"/>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rot="1891135">
            <a:off x="5453000" y="3845818"/>
            <a:ext cx="76828" cy="76803"/>
            <a:chOff x="3104875" y="1099400"/>
            <a:chExt cx="76825" cy="76800"/>
          </a:xfrm>
        </p:grpSpPr>
        <p:sp>
          <p:nvSpPr>
            <p:cNvPr id="1375" name="Google Shape;1375;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9"/>
          <p:cNvGrpSpPr/>
          <p:nvPr/>
        </p:nvGrpSpPr>
        <p:grpSpPr>
          <a:xfrm>
            <a:off x="7029556" y="286350"/>
            <a:ext cx="76825" cy="76800"/>
            <a:chOff x="3104875" y="1099400"/>
            <a:chExt cx="76825" cy="76800"/>
          </a:xfrm>
        </p:grpSpPr>
        <p:sp>
          <p:nvSpPr>
            <p:cNvPr id="1378" name="Google Shape;1378;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8560602" y="4185534"/>
            <a:ext cx="903665" cy="853810"/>
          </a:xfrm>
          <a:prstGeom prst="rect">
            <a:avLst/>
          </a:prstGeom>
          <a:noFill/>
          <a:ln>
            <a:noFill/>
          </a:ln>
        </p:spPr>
      </p:pic>
      <p:sp>
        <p:nvSpPr>
          <p:cNvPr id="60" name="TextBox 59">
            <a:extLst>
              <a:ext uri="{FF2B5EF4-FFF2-40B4-BE49-F238E27FC236}">
                <a16:creationId xmlns:a16="http://schemas.microsoft.com/office/drawing/2014/main" id="{B897538E-45EF-4CC3-AB59-2ADB841DE1F9}"/>
              </a:ext>
            </a:extLst>
          </p:cNvPr>
          <p:cNvSpPr txBox="1"/>
          <p:nvPr/>
        </p:nvSpPr>
        <p:spPr>
          <a:xfrm>
            <a:off x="844163" y="607641"/>
            <a:ext cx="4411682" cy="338554"/>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Mục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đích</a:t>
            </a:r>
            <a:r>
              <a:rPr lang="en-US" sz="1600" dirty="0">
                <a:solidFill>
                  <a:schemeClr val="tx1"/>
                </a:solidFill>
                <a:latin typeface="Montserrat Black" panose="00000A00000000000000" pitchFamily="2" charset="-93"/>
              </a:rPr>
              <a:t> &amp; </a:t>
            </a:r>
            <a:r>
              <a:rPr lang="en-US" sz="1600" dirty="0" err="1">
                <a:solidFill>
                  <a:schemeClr val="tx1"/>
                </a:solidFill>
                <a:latin typeface="Montserrat Black" panose="00000A00000000000000" pitchFamily="2" charset="-93"/>
              </a:rPr>
              <a:t>yêu</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cầu</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thực</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hiện</a:t>
            </a:r>
            <a:endParaRPr lang="vi-VN" sz="1600" dirty="0">
              <a:solidFill>
                <a:schemeClr val="tx1"/>
              </a:solidFill>
              <a:latin typeface="Montserrat Black" panose="00000A00000000000000" pitchFamily="2" charset="-93"/>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a:t>
            </a:r>
            <a:r>
              <a:rPr lang="en-US" sz="1600" dirty="0" err="1">
                <a:solidFill>
                  <a:schemeClr val="tx1"/>
                </a:solidFill>
                <a:latin typeface="Montserrat Black" panose="00000A00000000000000" pitchFamily="2" charset="-93"/>
              </a:rPr>
              <a:t>Enity</a:t>
            </a:r>
            <a:endParaRPr lang="en-US" sz="1600" dirty="0">
              <a:solidFill>
                <a:schemeClr val="tx1"/>
              </a:solidFill>
              <a:latin typeface="Montserrat Black" panose="00000A00000000000000" pitchFamily="2" charset="-93"/>
            </a:endParaRP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2847539957"/>
              </p:ext>
            </p:extLst>
          </p:nvPr>
        </p:nvGraphicFramePr>
        <p:xfrm>
          <a:off x="189255" y="1257910"/>
          <a:ext cx="8241654" cy="3593019"/>
        </p:xfrm>
        <a:graphic>
          <a:graphicData uri="http://schemas.openxmlformats.org/drawingml/2006/table">
            <a:tbl>
              <a:tblPr>
                <a:noFill/>
                <a:tableStyleId>{03AB4FA5-EDF4-4C5F-923B-EA922F181E2C}</a:tableStyleId>
              </a:tblPr>
              <a:tblGrid>
                <a:gridCol w="3261081">
                  <a:extLst>
                    <a:ext uri="{9D8B030D-6E8A-4147-A177-3AD203B41FA5}">
                      <a16:colId xmlns:a16="http://schemas.microsoft.com/office/drawing/2014/main" val="20000"/>
                    </a:ext>
                  </a:extLst>
                </a:gridCol>
                <a:gridCol w="4980573">
                  <a:extLst>
                    <a:ext uri="{9D8B030D-6E8A-4147-A177-3AD203B41FA5}">
                      <a16:colId xmlns:a16="http://schemas.microsoft.com/office/drawing/2014/main" val="20001"/>
                    </a:ext>
                  </a:extLst>
                </a:gridCol>
              </a:tblGrid>
              <a:tr h="427001">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CartDisplay.java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điện cho giỏ hàng (mở rộng).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Carts.java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điện cho giỏ hàng.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2251958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DisplayHotels.java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điện cho khách sạn (mở rộng).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452285669"/>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DisplayHotelsBySearch.java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điện cho khách sạn được tìm kiếm(mở rộng).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83112904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Hotels.java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điện cho khách sạn.</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936539486"/>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Images.java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điện cho các hình ảnh.</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368689583"/>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LandLords.java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thể</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diện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cho</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LandLord</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189781492"/>
                  </a:ext>
                </a:extLst>
              </a:tr>
            </a:tbl>
          </a:graphicData>
        </a:graphic>
      </p:graphicFrame>
    </p:spTree>
    <p:extLst>
      <p:ext uri="{BB962C8B-B14F-4D97-AF65-F5344CB8AC3E}">
        <p14:creationId xmlns:p14="http://schemas.microsoft.com/office/powerpoint/2010/main" val="1318312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a:t>
            </a:r>
            <a:r>
              <a:rPr lang="en-US" sz="1600" dirty="0" err="1">
                <a:solidFill>
                  <a:schemeClr val="tx1"/>
                </a:solidFill>
                <a:latin typeface="Montserrat Black" panose="00000A00000000000000" pitchFamily="2" charset="-93"/>
              </a:rPr>
              <a:t>Enity</a:t>
            </a:r>
            <a:endParaRPr lang="en-US" sz="1600" dirty="0">
              <a:solidFill>
                <a:schemeClr val="tx1"/>
              </a:solidFill>
              <a:latin typeface="Montserrat Black" panose="00000A00000000000000" pitchFamily="2" charset="-93"/>
            </a:endParaRP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4283073461"/>
              </p:ext>
            </p:extLst>
          </p:nvPr>
        </p:nvGraphicFramePr>
        <p:xfrm>
          <a:off x="189255" y="1346321"/>
          <a:ext cx="8241654" cy="1281003"/>
        </p:xfrm>
        <a:graphic>
          <a:graphicData uri="http://schemas.openxmlformats.org/drawingml/2006/table">
            <a:tbl>
              <a:tblPr>
                <a:noFill/>
                <a:tableStyleId>{03AB4FA5-EDF4-4C5F-923B-EA922F181E2C}</a:tableStyleId>
              </a:tblPr>
              <a:tblGrid>
                <a:gridCol w="3261081">
                  <a:extLst>
                    <a:ext uri="{9D8B030D-6E8A-4147-A177-3AD203B41FA5}">
                      <a16:colId xmlns:a16="http://schemas.microsoft.com/office/drawing/2014/main" val="20000"/>
                    </a:ext>
                  </a:extLst>
                </a:gridCol>
                <a:gridCol w="4980573">
                  <a:extLst>
                    <a:ext uri="{9D8B030D-6E8A-4147-A177-3AD203B41FA5}">
                      <a16:colId xmlns:a16="http://schemas.microsoft.com/office/drawing/2014/main" val="20001"/>
                    </a:ext>
                  </a:extLst>
                </a:gridCol>
              </a:tblGrid>
              <a:tr h="427001">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Rooms.java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diện cho các phòng.</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Users.java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thể</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diện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cho</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người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dùng</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22519581"/>
                  </a:ext>
                </a:extLst>
              </a:tr>
            </a:tbl>
          </a:graphicData>
        </a:graphic>
      </p:graphicFrame>
    </p:spTree>
    <p:extLst>
      <p:ext uri="{BB962C8B-B14F-4D97-AF65-F5344CB8AC3E}">
        <p14:creationId xmlns:p14="http://schemas.microsoft.com/office/powerpoint/2010/main" val="2589336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8" name="Google Shape;1858;p53"/>
          <p:cNvGrpSpPr/>
          <p:nvPr/>
        </p:nvGrpSpPr>
        <p:grpSpPr>
          <a:xfrm>
            <a:off x="6014339" y="4723804"/>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7662694" y="306844"/>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7393330" y="900244"/>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406513">
            <a:off x="8322234" y="4342190"/>
            <a:ext cx="1175233" cy="763227"/>
          </a:xfrm>
          <a:prstGeom prst="rect">
            <a:avLst/>
          </a:prstGeom>
          <a:noFill/>
          <a:ln>
            <a:noFill/>
          </a:ln>
        </p:spPr>
      </p:pic>
      <p:pic>
        <p:nvPicPr>
          <p:cNvPr id="1871" name="Google Shape;1871;p53"/>
          <p:cNvPicPr preferRelativeResize="0"/>
          <p:nvPr/>
        </p:nvPicPr>
        <p:blipFill rotWithShape="1">
          <a:blip r:embed="rId6">
            <a:alphaModFix/>
          </a:blip>
          <a:srcRect l="25537" t="7152" r="23467" b="5838"/>
          <a:stretch/>
        </p:blipFill>
        <p:spPr>
          <a:xfrm>
            <a:off x="7243650" y="592210"/>
            <a:ext cx="1671077" cy="1603800"/>
          </a:xfrm>
          <a:prstGeom prst="rect">
            <a:avLst/>
          </a:prstGeom>
          <a:noFill/>
          <a:ln>
            <a:noFill/>
          </a:ln>
        </p:spPr>
      </p:pic>
      <p:sp>
        <p:nvSpPr>
          <p:cNvPr id="20" name="Google Shape;1525;p44">
            <a:extLst>
              <a:ext uri="{FF2B5EF4-FFF2-40B4-BE49-F238E27FC236}">
                <a16:creationId xmlns:a16="http://schemas.microsoft.com/office/drawing/2014/main" id="{334791BF-CE39-4601-9843-2ADF56638552}"/>
              </a:ext>
            </a:extLst>
          </p:cNvPr>
          <p:cNvSpPr txBox="1">
            <a:spLocks noGrp="1"/>
          </p:cNvSpPr>
          <p:nvPr>
            <p:ph type="title"/>
          </p:nvPr>
        </p:nvSpPr>
        <p:spPr>
          <a:xfrm>
            <a:off x="35519" y="72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a:t>
            </a:r>
            <a:r>
              <a:rPr lang="vi-VN" dirty="0"/>
              <a:t>T</a:t>
            </a:r>
            <a:r>
              <a:rPr lang="en-US" dirty="0"/>
              <a:t>HIẾT KẾ</a:t>
            </a:r>
            <a:endParaRPr dirty="0"/>
          </a:p>
        </p:txBody>
      </p:sp>
      <p:sp>
        <p:nvSpPr>
          <p:cNvPr id="21" name="TextBox 20">
            <a:extLst>
              <a:ext uri="{FF2B5EF4-FFF2-40B4-BE49-F238E27FC236}">
                <a16:creationId xmlns:a16="http://schemas.microsoft.com/office/drawing/2014/main" id="{810CA097-80A2-41A3-9D25-EACB9835B01E}"/>
              </a:ext>
            </a:extLst>
          </p:cNvPr>
          <p:cNvSpPr txBox="1"/>
          <p:nvPr/>
        </p:nvSpPr>
        <p:spPr>
          <a:xfrm>
            <a:off x="189255" y="612809"/>
            <a:ext cx="6256315" cy="584775"/>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CẤU TRÚC</a:t>
            </a:r>
          </a:p>
          <a:p>
            <a:r>
              <a:rPr lang="en-US" sz="1600" dirty="0">
                <a:solidFill>
                  <a:schemeClr val="tx1"/>
                </a:solidFill>
                <a:latin typeface="Montserrat Black" panose="00000A00000000000000" pitchFamily="2" charset="-93"/>
              </a:rPr>
              <a:t>	Package Util</a:t>
            </a:r>
          </a:p>
        </p:txBody>
      </p:sp>
      <p:graphicFrame>
        <p:nvGraphicFramePr>
          <p:cNvPr id="24" name="Google Shape;1965;p57">
            <a:extLst>
              <a:ext uri="{FF2B5EF4-FFF2-40B4-BE49-F238E27FC236}">
                <a16:creationId xmlns:a16="http://schemas.microsoft.com/office/drawing/2014/main" id="{5D6EF48C-4A98-417F-AD72-C952B0A23E54}"/>
              </a:ext>
            </a:extLst>
          </p:cNvPr>
          <p:cNvGraphicFramePr/>
          <p:nvPr>
            <p:extLst>
              <p:ext uri="{D42A27DB-BD31-4B8C-83A1-F6EECF244321}">
                <p14:modId xmlns:p14="http://schemas.microsoft.com/office/powerpoint/2010/main" val="280677993"/>
              </p:ext>
            </p:extLst>
          </p:nvPr>
        </p:nvGraphicFramePr>
        <p:xfrm>
          <a:off x="189255" y="1346321"/>
          <a:ext cx="8241654" cy="1281003"/>
        </p:xfrm>
        <a:graphic>
          <a:graphicData uri="http://schemas.openxmlformats.org/drawingml/2006/table">
            <a:tbl>
              <a:tblPr>
                <a:noFill/>
                <a:tableStyleId>{03AB4FA5-EDF4-4C5F-923B-EA922F181E2C}</a:tableStyleId>
              </a:tblPr>
              <a:tblGrid>
                <a:gridCol w="3261081">
                  <a:extLst>
                    <a:ext uri="{9D8B030D-6E8A-4147-A177-3AD203B41FA5}">
                      <a16:colId xmlns:a16="http://schemas.microsoft.com/office/drawing/2014/main" val="20000"/>
                    </a:ext>
                  </a:extLst>
                </a:gridCol>
                <a:gridCol w="4980573">
                  <a:extLst>
                    <a:ext uri="{9D8B030D-6E8A-4147-A177-3AD203B41FA5}">
                      <a16:colId xmlns:a16="http://schemas.microsoft.com/office/drawing/2014/main" val="20001"/>
                    </a:ext>
                  </a:extLst>
                </a:gridCol>
              </a:tblGrid>
              <a:tr h="427001">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Constant.java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Chứa các biến toàn cục (dành cho MOMO).</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Decode.java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hóa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request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của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MOMO.</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22519581"/>
                  </a:ext>
                </a:extLst>
              </a:tr>
            </a:tbl>
          </a:graphicData>
        </a:graphic>
      </p:graphicFrame>
      <p:sp>
        <p:nvSpPr>
          <p:cNvPr id="18" name="TextBox 17">
            <a:extLst>
              <a:ext uri="{FF2B5EF4-FFF2-40B4-BE49-F238E27FC236}">
                <a16:creationId xmlns:a16="http://schemas.microsoft.com/office/drawing/2014/main" id="{FDFFBB14-9879-493C-A46B-5A6E28C1FA79}"/>
              </a:ext>
            </a:extLst>
          </p:cNvPr>
          <p:cNvSpPr txBox="1"/>
          <p:nvPr/>
        </p:nvSpPr>
        <p:spPr>
          <a:xfrm>
            <a:off x="189255" y="2896091"/>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Package MOMO</a:t>
            </a:r>
          </a:p>
        </p:txBody>
      </p:sp>
      <p:graphicFrame>
        <p:nvGraphicFramePr>
          <p:cNvPr id="19" name="Google Shape;1965;p57">
            <a:extLst>
              <a:ext uri="{FF2B5EF4-FFF2-40B4-BE49-F238E27FC236}">
                <a16:creationId xmlns:a16="http://schemas.microsoft.com/office/drawing/2014/main" id="{29E453D6-66EB-475D-919E-E8792860D23F}"/>
              </a:ext>
            </a:extLst>
          </p:cNvPr>
          <p:cNvGraphicFramePr/>
          <p:nvPr/>
        </p:nvGraphicFramePr>
        <p:xfrm>
          <a:off x="189255" y="3436384"/>
          <a:ext cx="8241654" cy="1281003"/>
        </p:xfrm>
        <a:graphic>
          <a:graphicData uri="http://schemas.openxmlformats.org/drawingml/2006/table">
            <a:tbl>
              <a:tblPr>
                <a:noFill/>
                <a:tableStyleId>{03AB4FA5-EDF4-4C5F-923B-EA922F181E2C}</a:tableStyleId>
              </a:tblPr>
              <a:tblGrid>
                <a:gridCol w="3261081">
                  <a:extLst>
                    <a:ext uri="{9D8B030D-6E8A-4147-A177-3AD203B41FA5}">
                      <a16:colId xmlns:a16="http://schemas.microsoft.com/office/drawing/2014/main" val="20000"/>
                    </a:ext>
                  </a:extLst>
                </a:gridCol>
                <a:gridCol w="4980573">
                  <a:extLst>
                    <a:ext uri="{9D8B030D-6E8A-4147-A177-3AD203B41FA5}">
                      <a16:colId xmlns:a16="http://schemas.microsoft.com/office/drawing/2014/main" val="20001"/>
                    </a:ext>
                  </a:extLst>
                </a:gridCol>
              </a:tblGrid>
              <a:tr h="427001">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ea typeface="Montserrat Black"/>
                          <a:cs typeface="Montserrat Black"/>
                          <a:sym typeface="Montserrat Black"/>
                        </a:rPr>
                        <a:t>Tên Class</a:t>
                      </a:r>
                      <a:endParaRPr sz="1400" dirty="0">
                        <a:solidFill>
                          <a:schemeClr val="tx1"/>
                        </a:solidFill>
                        <a:latin typeface="Montserrat" panose="00000500000000000000" pitchFamily="2" charset="-93"/>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ctr" rtl="0">
                        <a:spcBef>
                          <a:spcPts val="0"/>
                        </a:spcBef>
                        <a:spcAft>
                          <a:spcPts val="0"/>
                        </a:spcAft>
                        <a:buNone/>
                      </a:pPr>
                      <a:r>
                        <a:rPr lang="en" sz="1400" dirty="0">
                          <a:solidFill>
                            <a:schemeClr val="tx1"/>
                          </a:solidFill>
                          <a:latin typeface="Montserrat" panose="00000500000000000000" pitchFamily="2" charset="-93"/>
                          <a:sym typeface="Montserrat Black"/>
                        </a:rPr>
                        <a:t>Chức năng</a:t>
                      </a:r>
                      <a:endParaRPr sz="1400" dirty="0">
                        <a:solidFill>
                          <a:schemeClr val="tx1"/>
                        </a:solidFill>
                        <a:latin typeface="Montserrat" panose="00000500000000000000" pitchFamily="2" charset="-93"/>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extLst>
                  <a:ext uri="{0D108BD9-81ED-4DB2-BD59-A6C34878D82A}">
                    <a16:rowId xmlns:a16="http://schemas.microsoft.com/office/drawing/2014/main" val="10000"/>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MomoModel.java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 thể đại diện cho MOMO.</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7001">
                <a:tc>
                  <a:txBody>
                    <a:bodyPr/>
                    <a:lstStyle/>
                    <a:p>
                      <a:pPr marL="0" marR="0">
                        <a:lnSpc>
                          <a:spcPct val="150000"/>
                        </a:lnSpc>
                        <a:spcBef>
                          <a:spcPts val="0"/>
                        </a:spcBef>
                        <a:spcAft>
                          <a:spcPts val="0"/>
                        </a:spcAft>
                      </a:pPr>
                      <a:r>
                        <a:rPr lang="en-US"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ResultMoMo.java</a:t>
                      </a:r>
                      <a:endParaRPr lang="vi-VN" sz="140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marR="0">
                        <a:lnSpc>
                          <a:spcPct val="150000"/>
                        </a:lnSpc>
                        <a:spcBef>
                          <a:spcPts val="0"/>
                        </a:spcBef>
                        <a:spcAft>
                          <a:spcPts val="0"/>
                        </a:spcAft>
                      </a:pP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Thực</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thể</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đại</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diện</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cho</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kết</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quả</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trà</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về</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sz="1400"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của</a:t>
                      </a:r>
                      <a:r>
                        <a:rPr lang="en-US"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MOMO.</a:t>
                      </a:r>
                      <a:endParaRPr lang="vi-VN" sz="1400"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a:txBody>
                  <a:tcPr marL="68580" marR="68580" marT="0" marB="0">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622519581"/>
                  </a:ext>
                </a:extLst>
              </a:tr>
            </a:tbl>
          </a:graphicData>
        </a:graphic>
      </p:graphicFrame>
    </p:spTree>
    <p:extLst>
      <p:ext uri="{BB962C8B-B14F-4D97-AF65-F5344CB8AC3E}">
        <p14:creationId xmlns:p14="http://schemas.microsoft.com/office/powerpoint/2010/main" val="2187200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Cho </a:t>
            </a:r>
            <a:r>
              <a:rPr lang="en-US" dirty="0" err="1"/>
              <a:t>người</a:t>
            </a:r>
            <a:r>
              <a:rPr lang="en-US" dirty="0"/>
              <a:t> </a:t>
            </a:r>
            <a:r>
              <a:rPr lang="en-US" dirty="0" err="1"/>
              <a:t>dùng</a:t>
            </a:r>
            <a:r>
              <a:rPr lang="en-US" dirty="0"/>
              <a:t> </a:t>
            </a:r>
            <a:r>
              <a:rPr lang="en-US" dirty="0" err="1"/>
              <a:t>cơ</a:t>
            </a:r>
            <a:r>
              <a:rPr lang="en-US" dirty="0"/>
              <a:t> </a:t>
            </a:r>
            <a:r>
              <a:rPr lang="en-US" dirty="0" err="1"/>
              <a:t>bản</a:t>
            </a:r>
            <a:r>
              <a:rPr lang="en-US" dirty="0"/>
              <a:t> (</a:t>
            </a:r>
            <a:r>
              <a:rPr lang="en-US" dirty="0" err="1"/>
              <a:t>Người</a:t>
            </a:r>
            <a:r>
              <a:rPr lang="en-US" dirty="0"/>
              <a:t> </a:t>
            </a:r>
            <a:r>
              <a:rPr lang="en-US" dirty="0" err="1"/>
              <a:t>đi</a:t>
            </a:r>
            <a:r>
              <a:rPr lang="en-US" dirty="0"/>
              <a:t> </a:t>
            </a:r>
            <a:r>
              <a:rPr lang="en-US" dirty="0" err="1"/>
              <a:t>thuê</a:t>
            </a:r>
            <a:r>
              <a:rPr lang="en-US" dirty="0"/>
              <a:t>)</a:t>
            </a:r>
            <a:endParaRPr lang="vi-VN" dirty="0"/>
          </a:p>
        </p:txBody>
      </p:sp>
      <p:pic>
        <p:nvPicPr>
          <p:cNvPr id="19" name="Picture 18">
            <a:extLst>
              <a:ext uri="{FF2B5EF4-FFF2-40B4-BE49-F238E27FC236}">
                <a16:creationId xmlns:a16="http://schemas.microsoft.com/office/drawing/2014/main" id="{FEC8FBBE-9EB8-4D25-8A68-2F653BF73729}"/>
              </a:ext>
            </a:extLst>
          </p:cNvPr>
          <p:cNvPicPr>
            <a:picLocks noChangeAspect="1"/>
          </p:cNvPicPr>
          <p:nvPr/>
        </p:nvPicPr>
        <p:blipFill>
          <a:blip r:embed="rId7"/>
          <a:stretch>
            <a:fillRect/>
          </a:stretch>
        </p:blipFill>
        <p:spPr>
          <a:xfrm>
            <a:off x="172962" y="1628100"/>
            <a:ext cx="8849118" cy="3341980"/>
          </a:xfrm>
          <a:prstGeom prst="rect">
            <a:avLst/>
          </a:prstGeom>
          <a:noFill/>
          <a:ln>
            <a:noFill/>
          </a:ln>
        </p:spPr>
      </p:pic>
      <p:sp>
        <p:nvSpPr>
          <p:cNvPr id="20" name="TextBox 19">
            <a:extLst>
              <a:ext uri="{FF2B5EF4-FFF2-40B4-BE49-F238E27FC236}">
                <a16:creationId xmlns:a16="http://schemas.microsoft.com/office/drawing/2014/main" id="{BC2C31CD-EFE2-4DB6-B950-361DA0E24950}"/>
              </a:ext>
            </a:extLst>
          </p:cNvPr>
          <p:cNvSpPr txBox="1"/>
          <p:nvPr/>
        </p:nvSpPr>
        <p:spPr>
          <a:xfrm>
            <a:off x="1312460" y="1201724"/>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a:t>
            </a:r>
            <a:r>
              <a:rPr lang="en-US" sz="1600" dirty="0" err="1">
                <a:solidFill>
                  <a:schemeClr val="tx1"/>
                </a:solidFill>
                <a:latin typeface="Montserrat Black" panose="00000A00000000000000" pitchFamily="2" charset="-93"/>
              </a:rPr>
              <a:t>Đăng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nhập</a:t>
            </a:r>
            <a:endParaRPr lang="en-US" sz="1600" dirty="0">
              <a:solidFill>
                <a:schemeClr val="tx1"/>
              </a:solidFill>
              <a:latin typeface="Montserrat Black" panose="00000A00000000000000" pitchFamily="2" charset="-93"/>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Cho </a:t>
            </a:r>
            <a:r>
              <a:rPr lang="en-US" dirty="0" err="1"/>
              <a:t>người</a:t>
            </a:r>
            <a:r>
              <a:rPr lang="en-US" dirty="0"/>
              <a:t> </a:t>
            </a:r>
            <a:r>
              <a:rPr lang="en-US" dirty="0" err="1"/>
              <a:t>dùng</a:t>
            </a:r>
            <a:r>
              <a:rPr lang="en-US" dirty="0"/>
              <a:t> </a:t>
            </a:r>
            <a:r>
              <a:rPr lang="en-US" dirty="0" err="1"/>
              <a:t>cơ</a:t>
            </a:r>
            <a:r>
              <a:rPr lang="en-US" dirty="0"/>
              <a:t> </a:t>
            </a:r>
            <a:r>
              <a:rPr lang="en-US" dirty="0" err="1"/>
              <a:t>bản</a:t>
            </a:r>
            <a:r>
              <a:rPr lang="en-US" dirty="0"/>
              <a:t> (</a:t>
            </a:r>
            <a:r>
              <a:rPr lang="en-US" dirty="0" err="1"/>
              <a:t>Người</a:t>
            </a:r>
            <a:r>
              <a:rPr lang="en-US" dirty="0"/>
              <a:t> </a:t>
            </a:r>
            <a:r>
              <a:rPr lang="en-US" dirty="0" err="1"/>
              <a:t>đi</a:t>
            </a:r>
            <a:r>
              <a:rPr lang="en-US" dirty="0"/>
              <a:t> </a:t>
            </a:r>
            <a:r>
              <a:rPr lang="en-US" dirty="0" err="1"/>
              <a:t>thuê</a:t>
            </a:r>
            <a:r>
              <a:rPr lang="en-US" dirty="0"/>
              <a:t>)</a:t>
            </a:r>
            <a:endParaRPr lang="vi-VN" dirty="0"/>
          </a:p>
        </p:txBody>
      </p:sp>
      <p:sp>
        <p:nvSpPr>
          <p:cNvPr id="20" name="TextBox 19">
            <a:extLst>
              <a:ext uri="{FF2B5EF4-FFF2-40B4-BE49-F238E27FC236}">
                <a16:creationId xmlns:a16="http://schemas.microsoft.com/office/drawing/2014/main" id="{BC2C31CD-EFE2-4DB6-B950-361DA0E24950}"/>
              </a:ext>
            </a:extLst>
          </p:cNvPr>
          <p:cNvSpPr txBox="1"/>
          <p:nvPr/>
        </p:nvSpPr>
        <p:spPr>
          <a:xfrm>
            <a:off x="4299500" y="823165"/>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a:t>
            </a:r>
            <a:r>
              <a:rPr lang="en-US" sz="1600" dirty="0" err="1">
                <a:solidFill>
                  <a:schemeClr val="tx1"/>
                </a:solidFill>
                <a:latin typeface="Montserrat Black" panose="00000A00000000000000" pitchFamily="2" charset="-93"/>
              </a:rPr>
              <a:t>Đăng</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Kí</a:t>
            </a:r>
            <a:endParaRPr lang="en-US" sz="1600" dirty="0">
              <a:solidFill>
                <a:schemeClr val="tx1"/>
              </a:solidFill>
              <a:latin typeface="Montserrat Black" panose="00000A00000000000000" pitchFamily="2" charset="-93"/>
            </a:endParaRPr>
          </a:p>
        </p:txBody>
      </p:sp>
      <p:pic>
        <p:nvPicPr>
          <p:cNvPr id="2" name="Picture 1">
            <a:extLst>
              <a:ext uri="{FF2B5EF4-FFF2-40B4-BE49-F238E27FC236}">
                <a16:creationId xmlns:a16="http://schemas.microsoft.com/office/drawing/2014/main" id="{261056D8-B268-48F3-9D3D-B2A56A8BAF31}"/>
              </a:ext>
            </a:extLst>
          </p:cNvPr>
          <p:cNvPicPr>
            <a:picLocks noChangeAspect="1"/>
          </p:cNvPicPr>
          <p:nvPr/>
        </p:nvPicPr>
        <p:blipFill>
          <a:blip r:embed="rId7"/>
          <a:stretch>
            <a:fillRect/>
          </a:stretch>
        </p:blipFill>
        <p:spPr>
          <a:xfrm>
            <a:off x="453739" y="1156975"/>
            <a:ext cx="7977043" cy="3924819"/>
          </a:xfrm>
          <a:prstGeom prst="rect">
            <a:avLst/>
          </a:prstGeom>
        </p:spPr>
      </p:pic>
    </p:spTree>
    <p:extLst>
      <p:ext uri="{BB962C8B-B14F-4D97-AF65-F5344CB8AC3E}">
        <p14:creationId xmlns:p14="http://schemas.microsoft.com/office/powerpoint/2010/main" val="2002619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Cho </a:t>
            </a:r>
            <a:r>
              <a:rPr lang="en-US" dirty="0" err="1"/>
              <a:t>người</a:t>
            </a:r>
            <a:r>
              <a:rPr lang="en-US" dirty="0"/>
              <a:t> </a:t>
            </a:r>
            <a:r>
              <a:rPr lang="en-US" dirty="0" err="1"/>
              <a:t>dùng</a:t>
            </a:r>
            <a:r>
              <a:rPr lang="en-US" dirty="0"/>
              <a:t> </a:t>
            </a:r>
            <a:r>
              <a:rPr lang="en-US" dirty="0" err="1"/>
              <a:t>cơ</a:t>
            </a:r>
            <a:r>
              <a:rPr lang="en-US" dirty="0"/>
              <a:t> </a:t>
            </a:r>
            <a:r>
              <a:rPr lang="en-US" dirty="0" err="1"/>
              <a:t>bản</a:t>
            </a:r>
            <a:r>
              <a:rPr lang="en-US" dirty="0"/>
              <a:t> (</a:t>
            </a:r>
            <a:r>
              <a:rPr lang="en-US" dirty="0" err="1"/>
              <a:t>Người</a:t>
            </a:r>
            <a:r>
              <a:rPr lang="en-US" dirty="0"/>
              <a:t> </a:t>
            </a:r>
            <a:r>
              <a:rPr lang="en-US" dirty="0" err="1"/>
              <a:t>đi</a:t>
            </a:r>
            <a:r>
              <a:rPr lang="en-US" dirty="0"/>
              <a:t> </a:t>
            </a:r>
            <a:r>
              <a:rPr lang="en-US" dirty="0" err="1"/>
              <a:t>thuê</a:t>
            </a:r>
            <a:r>
              <a:rPr lang="en-US" dirty="0"/>
              <a:t>)</a:t>
            </a:r>
            <a:endParaRPr lang="vi-VN" dirty="0"/>
          </a:p>
        </p:txBody>
      </p:sp>
      <p:sp>
        <p:nvSpPr>
          <p:cNvPr id="20" name="TextBox 19">
            <a:extLst>
              <a:ext uri="{FF2B5EF4-FFF2-40B4-BE49-F238E27FC236}">
                <a16:creationId xmlns:a16="http://schemas.microsoft.com/office/drawing/2014/main" id="{BC2C31CD-EFE2-4DB6-B950-361DA0E24950}"/>
              </a:ext>
            </a:extLst>
          </p:cNvPr>
          <p:cNvSpPr txBox="1"/>
          <p:nvPr/>
        </p:nvSpPr>
        <p:spPr>
          <a:xfrm>
            <a:off x="4299500" y="823165"/>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a:t>
            </a:r>
            <a:r>
              <a:rPr lang="en-US" sz="1600" dirty="0" err="1">
                <a:solidFill>
                  <a:schemeClr val="tx1"/>
                </a:solidFill>
                <a:latin typeface="Montserrat Black" panose="00000A00000000000000" pitchFamily="2" charset="-93"/>
              </a:rPr>
              <a:t>quên</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mật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khẩu</a:t>
            </a:r>
            <a:endParaRPr lang="en-US" sz="1600" dirty="0">
              <a:solidFill>
                <a:schemeClr val="tx1"/>
              </a:solidFill>
              <a:latin typeface="Montserrat Black" panose="00000A00000000000000" pitchFamily="2" charset="-93"/>
            </a:endParaRPr>
          </a:p>
        </p:txBody>
      </p:sp>
      <p:pic>
        <p:nvPicPr>
          <p:cNvPr id="21" name="Picture 20">
            <a:extLst>
              <a:ext uri="{FF2B5EF4-FFF2-40B4-BE49-F238E27FC236}">
                <a16:creationId xmlns:a16="http://schemas.microsoft.com/office/drawing/2014/main" id="{349D0C1C-26AE-45B5-AFF1-368113CF7316}"/>
              </a:ext>
            </a:extLst>
          </p:cNvPr>
          <p:cNvPicPr>
            <a:picLocks noChangeAspect="1"/>
          </p:cNvPicPr>
          <p:nvPr/>
        </p:nvPicPr>
        <p:blipFill>
          <a:blip r:embed="rId7"/>
          <a:stretch>
            <a:fillRect/>
          </a:stretch>
        </p:blipFill>
        <p:spPr>
          <a:xfrm>
            <a:off x="162646" y="1181862"/>
            <a:ext cx="8725322" cy="3791579"/>
          </a:xfrm>
          <a:prstGeom prst="rect">
            <a:avLst/>
          </a:prstGeom>
          <a:noFill/>
          <a:ln>
            <a:noFill/>
          </a:ln>
        </p:spPr>
      </p:pic>
    </p:spTree>
    <p:extLst>
      <p:ext uri="{BB962C8B-B14F-4D97-AF65-F5344CB8AC3E}">
        <p14:creationId xmlns:p14="http://schemas.microsoft.com/office/powerpoint/2010/main" val="3692942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Cho </a:t>
            </a:r>
            <a:r>
              <a:rPr lang="en-US" dirty="0" err="1"/>
              <a:t>người</a:t>
            </a:r>
            <a:r>
              <a:rPr lang="en-US" dirty="0"/>
              <a:t> </a:t>
            </a:r>
            <a:r>
              <a:rPr lang="en-US" dirty="0" err="1"/>
              <a:t>dùng</a:t>
            </a:r>
            <a:r>
              <a:rPr lang="en-US" dirty="0"/>
              <a:t> </a:t>
            </a:r>
            <a:r>
              <a:rPr lang="en-US" dirty="0" err="1"/>
              <a:t>cơ</a:t>
            </a:r>
            <a:r>
              <a:rPr lang="en-US" dirty="0"/>
              <a:t> </a:t>
            </a:r>
            <a:r>
              <a:rPr lang="en-US" dirty="0" err="1"/>
              <a:t>bản</a:t>
            </a:r>
            <a:r>
              <a:rPr lang="en-US" dirty="0"/>
              <a:t> (</a:t>
            </a:r>
            <a:r>
              <a:rPr lang="en-US" dirty="0" err="1"/>
              <a:t>Người</a:t>
            </a:r>
            <a:r>
              <a:rPr lang="en-US" dirty="0"/>
              <a:t> </a:t>
            </a:r>
            <a:r>
              <a:rPr lang="en-US" dirty="0" err="1"/>
              <a:t>đi</a:t>
            </a:r>
            <a:r>
              <a:rPr lang="en-US" dirty="0"/>
              <a:t> </a:t>
            </a:r>
            <a:r>
              <a:rPr lang="en-US" dirty="0" err="1"/>
              <a:t>thuê</a:t>
            </a:r>
            <a:r>
              <a:rPr lang="en-US" dirty="0"/>
              <a:t>)</a:t>
            </a:r>
            <a:endParaRPr lang="vi-VN" dirty="0"/>
          </a:p>
        </p:txBody>
      </p:sp>
      <p:sp>
        <p:nvSpPr>
          <p:cNvPr id="20" name="TextBox 19">
            <a:extLst>
              <a:ext uri="{FF2B5EF4-FFF2-40B4-BE49-F238E27FC236}">
                <a16:creationId xmlns:a16="http://schemas.microsoft.com/office/drawing/2014/main" id="{BC2C31CD-EFE2-4DB6-B950-361DA0E24950}"/>
              </a:ext>
            </a:extLst>
          </p:cNvPr>
          <p:cNvSpPr txBox="1"/>
          <p:nvPr/>
        </p:nvSpPr>
        <p:spPr>
          <a:xfrm>
            <a:off x="4299500" y="823165"/>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a:t>
            </a:r>
            <a:r>
              <a:rPr lang="en-US" sz="1600" dirty="0" err="1">
                <a:solidFill>
                  <a:schemeClr val="tx1"/>
                </a:solidFill>
                <a:latin typeface="Montserrat Black" panose="00000A00000000000000" pitchFamily="2" charset="-93"/>
              </a:rPr>
              <a:t>Chủ</a:t>
            </a:r>
            <a:endParaRPr lang="en-US" sz="1600" dirty="0">
              <a:solidFill>
                <a:schemeClr val="tx1"/>
              </a:solidFill>
              <a:latin typeface="Montserrat Black" panose="00000A00000000000000" pitchFamily="2" charset="-93"/>
            </a:endParaRPr>
          </a:p>
        </p:txBody>
      </p:sp>
      <p:pic>
        <p:nvPicPr>
          <p:cNvPr id="19" name="Picture 18">
            <a:extLst>
              <a:ext uri="{FF2B5EF4-FFF2-40B4-BE49-F238E27FC236}">
                <a16:creationId xmlns:a16="http://schemas.microsoft.com/office/drawing/2014/main" id="{55186C50-F593-49C2-AB40-3478DFB7B92F}"/>
              </a:ext>
            </a:extLst>
          </p:cNvPr>
          <p:cNvPicPr>
            <a:picLocks noChangeAspect="1"/>
          </p:cNvPicPr>
          <p:nvPr/>
        </p:nvPicPr>
        <p:blipFill>
          <a:blip r:embed="rId7"/>
          <a:stretch>
            <a:fillRect/>
          </a:stretch>
        </p:blipFill>
        <p:spPr>
          <a:xfrm>
            <a:off x="215897" y="1156975"/>
            <a:ext cx="8745223" cy="3843600"/>
          </a:xfrm>
          <a:prstGeom prst="rect">
            <a:avLst/>
          </a:prstGeom>
          <a:noFill/>
          <a:ln>
            <a:noFill/>
          </a:ln>
        </p:spPr>
      </p:pic>
    </p:spTree>
    <p:extLst>
      <p:ext uri="{BB962C8B-B14F-4D97-AF65-F5344CB8AC3E}">
        <p14:creationId xmlns:p14="http://schemas.microsoft.com/office/powerpoint/2010/main" val="1461559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Cho </a:t>
            </a:r>
            <a:r>
              <a:rPr lang="en-US" dirty="0" err="1"/>
              <a:t>người</a:t>
            </a:r>
            <a:r>
              <a:rPr lang="en-US" dirty="0"/>
              <a:t> </a:t>
            </a:r>
            <a:r>
              <a:rPr lang="en-US" dirty="0" err="1"/>
              <a:t>dùng</a:t>
            </a:r>
            <a:r>
              <a:rPr lang="en-US" dirty="0"/>
              <a:t> </a:t>
            </a:r>
            <a:r>
              <a:rPr lang="en-US" dirty="0" err="1"/>
              <a:t>cơ</a:t>
            </a:r>
            <a:r>
              <a:rPr lang="en-US" dirty="0"/>
              <a:t> </a:t>
            </a:r>
            <a:r>
              <a:rPr lang="en-US" dirty="0" err="1"/>
              <a:t>bản</a:t>
            </a:r>
            <a:r>
              <a:rPr lang="en-US" dirty="0"/>
              <a:t> (</a:t>
            </a:r>
            <a:r>
              <a:rPr lang="en-US" dirty="0" err="1"/>
              <a:t>Người</a:t>
            </a:r>
            <a:r>
              <a:rPr lang="en-US" dirty="0"/>
              <a:t> </a:t>
            </a:r>
            <a:r>
              <a:rPr lang="en-US" dirty="0" err="1"/>
              <a:t>đi</a:t>
            </a:r>
            <a:r>
              <a:rPr lang="en-US" dirty="0"/>
              <a:t> </a:t>
            </a:r>
            <a:r>
              <a:rPr lang="en-US" dirty="0" err="1"/>
              <a:t>thuê</a:t>
            </a:r>
            <a:r>
              <a:rPr lang="en-US" dirty="0"/>
              <a:t>)</a:t>
            </a:r>
            <a:endParaRPr lang="vi-VN" dirty="0"/>
          </a:p>
        </p:txBody>
      </p:sp>
      <p:sp>
        <p:nvSpPr>
          <p:cNvPr id="20" name="TextBox 19">
            <a:extLst>
              <a:ext uri="{FF2B5EF4-FFF2-40B4-BE49-F238E27FC236}">
                <a16:creationId xmlns:a16="http://schemas.microsoft.com/office/drawing/2014/main" id="{BC2C31CD-EFE2-4DB6-B950-361DA0E24950}"/>
              </a:ext>
            </a:extLst>
          </p:cNvPr>
          <p:cNvSpPr txBox="1"/>
          <p:nvPr/>
        </p:nvSpPr>
        <p:spPr>
          <a:xfrm>
            <a:off x="4299500" y="823165"/>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a:t>
            </a:r>
            <a:r>
              <a:rPr lang="en-US" sz="1600" dirty="0" err="1">
                <a:solidFill>
                  <a:schemeClr val="tx1"/>
                </a:solidFill>
                <a:latin typeface="Montserrat Black" panose="00000A00000000000000" pitchFamily="2" charset="-93"/>
              </a:rPr>
              <a:t>Tìm</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Kiếm</a:t>
            </a:r>
            <a:endParaRPr lang="en-US" sz="1600" dirty="0">
              <a:solidFill>
                <a:schemeClr val="tx1"/>
              </a:solidFill>
              <a:latin typeface="Montserrat Black" panose="00000A00000000000000" pitchFamily="2" charset="-93"/>
            </a:endParaRPr>
          </a:p>
        </p:txBody>
      </p:sp>
      <p:pic>
        <p:nvPicPr>
          <p:cNvPr id="21" name="Picture 20">
            <a:extLst>
              <a:ext uri="{FF2B5EF4-FFF2-40B4-BE49-F238E27FC236}">
                <a16:creationId xmlns:a16="http://schemas.microsoft.com/office/drawing/2014/main" id="{FBBCED78-5378-4163-A32D-01B14FFF547D}"/>
              </a:ext>
            </a:extLst>
          </p:cNvPr>
          <p:cNvPicPr>
            <a:picLocks noChangeAspect="1"/>
          </p:cNvPicPr>
          <p:nvPr/>
        </p:nvPicPr>
        <p:blipFill>
          <a:blip r:embed="rId7"/>
          <a:stretch>
            <a:fillRect/>
          </a:stretch>
        </p:blipFill>
        <p:spPr>
          <a:xfrm>
            <a:off x="292712" y="1128306"/>
            <a:ext cx="8753752" cy="3839836"/>
          </a:xfrm>
          <a:prstGeom prst="rect">
            <a:avLst/>
          </a:prstGeom>
          <a:noFill/>
          <a:ln>
            <a:noFill/>
          </a:ln>
        </p:spPr>
      </p:pic>
    </p:spTree>
    <p:extLst>
      <p:ext uri="{BB962C8B-B14F-4D97-AF65-F5344CB8AC3E}">
        <p14:creationId xmlns:p14="http://schemas.microsoft.com/office/powerpoint/2010/main" val="536865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Cho </a:t>
            </a:r>
            <a:r>
              <a:rPr lang="en-US" dirty="0" err="1"/>
              <a:t>người</a:t>
            </a:r>
            <a:r>
              <a:rPr lang="en-US" dirty="0"/>
              <a:t> </a:t>
            </a:r>
            <a:r>
              <a:rPr lang="en-US" dirty="0" err="1"/>
              <a:t>dùng</a:t>
            </a:r>
            <a:r>
              <a:rPr lang="en-US" dirty="0"/>
              <a:t> </a:t>
            </a:r>
            <a:r>
              <a:rPr lang="en-US" dirty="0" err="1"/>
              <a:t>cơ</a:t>
            </a:r>
            <a:r>
              <a:rPr lang="en-US" dirty="0"/>
              <a:t> </a:t>
            </a:r>
            <a:r>
              <a:rPr lang="en-US" dirty="0" err="1"/>
              <a:t>bản</a:t>
            </a:r>
            <a:r>
              <a:rPr lang="en-US" dirty="0"/>
              <a:t> (</a:t>
            </a:r>
            <a:r>
              <a:rPr lang="en-US" dirty="0" err="1"/>
              <a:t>Người</a:t>
            </a:r>
            <a:r>
              <a:rPr lang="en-US" dirty="0"/>
              <a:t> </a:t>
            </a:r>
            <a:r>
              <a:rPr lang="en-US" dirty="0" err="1"/>
              <a:t>đi</a:t>
            </a:r>
            <a:r>
              <a:rPr lang="en-US" dirty="0"/>
              <a:t> </a:t>
            </a:r>
            <a:r>
              <a:rPr lang="en-US" dirty="0" err="1"/>
              <a:t>thuê</a:t>
            </a:r>
            <a:r>
              <a:rPr lang="en-US" dirty="0"/>
              <a:t>)</a:t>
            </a:r>
            <a:endParaRPr lang="vi-VN" dirty="0"/>
          </a:p>
        </p:txBody>
      </p:sp>
      <p:sp>
        <p:nvSpPr>
          <p:cNvPr id="20" name="TextBox 19">
            <a:extLst>
              <a:ext uri="{FF2B5EF4-FFF2-40B4-BE49-F238E27FC236}">
                <a16:creationId xmlns:a16="http://schemas.microsoft.com/office/drawing/2014/main" id="{BC2C31CD-EFE2-4DB6-B950-361DA0E24950}"/>
              </a:ext>
            </a:extLst>
          </p:cNvPr>
          <p:cNvSpPr txBox="1"/>
          <p:nvPr/>
        </p:nvSpPr>
        <p:spPr>
          <a:xfrm>
            <a:off x="4299500" y="823165"/>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Chi </a:t>
            </a:r>
            <a:r>
              <a:rPr lang="en-US" sz="1600" dirty="0" err="1">
                <a:solidFill>
                  <a:schemeClr val="tx1"/>
                </a:solidFill>
                <a:latin typeface="Montserrat Black" panose="00000A00000000000000" pitchFamily="2" charset="-93"/>
              </a:rPr>
              <a:t>Tiết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Phòng</a:t>
            </a:r>
            <a:endParaRPr lang="en-US" sz="1600" dirty="0">
              <a:solidFill>
                <a:schemeClr val="tx1"/>
              </a:solidFill>
              <a:latin typeface="Montserrat Black" panose="00000A00000000000000" pitchFamily="2" charset="-93"/>
            </a:endParaRPr>
          </a:p>
        </p:txBody>
      </p:sp>
      <p:pic>
        <p:nvPicPr>
          <p:cNvPr id="19" name="Picture 18">
            <a:extLst>
              <a:ext uri="{FF2B5EF4-FFF2-40B4-BE49-F238E27FC236}">
                <a16:creationId xmlns:a16="http://schemas.microsoft.com/office/drawing/2014/main" id="{C1EFB13E-CD3D-4ED3-8787-A0CFD5206B9D}"/>
              </a:ext>
            </a:extLst>
          </p:cNvPr>
          <p:cNvPicPr>
            <a:picLocks noChangeAspect="1"/>
          </p:cNvPicPr>
          <p:nvPr/>
        </p:nvPicPr>
        <p:blipFill>
          <a:blip r:embed="rId7"/>
          <a:stretch>
            <a:fillRect/>
          </a:stretch>
        </p:blipFill>
        <p:spPr>
          <a:xfrm>
            <a:off x="272879" y="1106973"/>
            <a:ext cx="8615089" cy="3851499"/>
          </a:xfrm>
          <a:prstGeom prst="rect">
            <a:avLst/>
          </a:prstGeom>
          <a:noFill/>
          <a:ln>
            <a:noFill/>
          </a:ln>
        </p:spPr>
      </p:pic>
    </p:spTree>
    <p:extLst>
      <p:ext uri="{BB962C8B-B14F-4D97-AF65-F5344CB8AC3E}">
        <p14:creationId xmlns:p14="http://schemas.microsoft.com/office/powerpoint/2010/main" val="1246022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Cho </a:t>
            </a:r>
            <a:r>
              <a:rPr lang="en-US" dirty="0" err="1"/>
              <a:t>người</a:t>
            </a:r>
            <a:r>
              <a:rPr lang="en-US" dirty="0"/>
              <a:t> </a:t>
            </a:r>
            <a:r>
              <a:rPr lang="en-US" dirty="0" err="1"/>
              <a:t>dùng</a:t>
            </a:r>
            <a:r>
              <a:rPr lang="en-US" dirty="0"/>
              <a:t> </a:t>
            </a:r>
            <a:r>
              <a:rPr lang="en-US" dirty="0" err="1"/>
              <a:t>cơ</a:t>
            </a:r>
            <a:r>
              <a:rPr lang="en-US" dirty="0"/>
              <a:t> </a:t>
            </a:r>
            <a:r>
              <a:rPr lang="en-US" dirty="0" err="1"/>
              <a:t>bản</a:t>
            </a:r>
            <a:r>
              <a:rPr lang="en-US" dirty="0"/>
              <a:t> (</a:t>
            </a:r>
            <a:r>
              <a:rPr lang="en-US" dirty="0" err="1"/>
              <a:t>Người</a:t>
            </a:r>
            <a:r>
              <a:rPr lang="en-US" dirty="0"/>
              <a:t> </a:t>
            </a:r>
            <a:r>
              <a:rPr lang="en-US" dirty="0" err="1"/>
              <a:t>đi</a:t>
            </a:r>
            <a:r>
              <a:rPr lang="en-US" dirty="0"/>
              <a:t> </a:t>
            </a:r>
            <a:r>
              <a:rPr lang="en-US" dirty="0" err="1"/>
              <a:t>thuê</a:t>
            </a:r>
            <a:r>
              <a:rPr lang="en-US" dirty="0"/>
              <a:t>)</a:t>
            </a:r>
            <a:endParaRPr lang="vi-VN" dirty="0"/>
          </a:p>
        </p:txBody>
      </p:sp>
      <p:sp>
        <p:nvSpPr>
          <p:cNvPr id="20" name="TextBox 19">
            <a:extLst>
              <a:ext uri="{FF2B5EF4-FFF2-40B4-BE49-F238E27FC236}">
                <a16:creationId xmlns:a16="http://schemas.microsoft.com/office/drawing/2014/main" id="{BC2C31CD-EFE2-4DB6-B950-361DA0E24950}"/>
              </a:ext>
            </a:extLst>
          </p:cNvPr>
          <p:cNvSpPr txBox="1"/>
          <p:nvPr/>
        </p:nvSpPr>
        <p:spPr>
          <a:xfrm>
            <a:off x="4466815" y="772361"/>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a:t>
            </a:r>
            <a:r>
              <a:rPr lang="en-US" sz="1600" dirty="0" err="1">
                <a:solidFill>
                  <a:schemeClr val="tx1"/>
                </a:solidFill>
                <a:latin typeface="Montserrat Black" panose="00000A00000000000000" pitchFamily="2" charset="-93"/>
              </a:rPr>
              <a:t>Giỏ</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Hàng</a:t>
            </a:r>
            <a:endParaRPr lang="en-US" sz="1600" dirty="0">
              <a:solidFill>
                <a:schemeClr val="tx1"/>
              </a:solidFill>
              <a:latin typeface="Montserrat Black" panose="00000A00000000000000" pitchFamily="2" charset="-93"/>
            </a:endParaRPr>
          </a:p>
        </p:txBody>
      </p:sp>
      <p:pic>
        <p:nvPicPr>
          <p:cNvPr id="21" name="Picture 20">
            <a:extLst>
              <a:ext uri="{FF2B5EF4-FFF2-40B4-BE49-F238E27FC236}">
                <a16:creationId xmlns:a16="http://schemas.microsoft.com/office/drawing/2014/main" id="{56849C08-AC70-4EF0-AD14-9186C6C41966}"/>
              </a:ext>
            </a:extLst>
          </p:cNvPr>
          <p:cNvPicPr>
            <a:picLocks noChangeAspect="1"/>
          </p:cNvPicPr>
          <p:nvPr/>
        </p:nvPicPr>
        <p:blipFill>
          <a:blip r:embed="rId7"/>
          <a:stretch>
            <a:fillRect/>
          </a:stretch>
        </p:blipFill>
        <p:spPr>
          <a:xfrm>
            <a:off x="261046" y="1211751"/>
            <a:ext cx="8590345" cy="3818077"/>
          </a:xfrm>
          <a:prstGeom prst="rect">
            <a:avLst/>
          </a:prstGeom>
        </p:spPr>
      </p:pic>
    </p:spTree>
    <p:extLst>
      <p:ext uri="{BB962C8B-B14F-4D97-AF65-F5344CB8AC3E}">
        <p14:creationId xmlns:p14="http://schemas.microsoft.com/office/powerpoint/2010/main" val="1740879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39"/>
          <p:cNvSpPr/>
          <p:nvPr/>
        </p:nvSpPr>
        <p:spPr>
          <a:xfrm rot="5400000">
            <a:off x="1611596" y="1143544"/>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rot="5400000">
            <a:off x="6361113" y="1091525"/>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txBox="1">
            <a:spLocks noGrp="1"/>
          </p:cNvSpPr>
          <p:nvPr>
            <p:ph type="title"/>
          </p:nvPr>
        </p:nvSpPr>
        <p:spPr>
          <a:xfrm>
            <a:off x="42672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 MỞ ĐẦU</a:t>
            </a:r>
            <a:endParaRPr dirty="0"/>
          </a:p>
        </p:txBody>
      </p:sp>
      <p:sp>
        <p:nvSpPr>
          <p:cNvPr id="1327" name="Google Shape;1327;p39"/>
          <p:cNvSpPr txBox="1">
            <a:spLocks noGrp="1"/>
          </p:cNvSpPr>
          <p:nvPr>
            <p:ph type="subTitle" idx="1"/>
          </p:nvPr>
        </p:nvSpPr>
        <p:spPr>
          <a:xfrm>
            <a:off x="103554" y="2514650"/>
            <a:ext cx="4297757" cy="25084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Xây dựng web dịch vụ khách sạn bằng JSP, Servlet, Javascript </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a:t>
            </a:r>
            <a:r>
              <a:rPr lang="vi-VN" dirty="0"/>
              <a:t>ết nối cơ sở dữ liệu bằng SQL server được đẩy online trên AWS RDS.</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ctr" rtl="0">
              <a:spcBef>
                <a:spcPts val="0"/>
              </a:spcBef>
              <a:spcAft>
                <a:spcPts val="0"/>
              </a:spcAft>
              <a:buNone/>
            </a:pPr>
            <a:endParaRPr dirty="0"/>
          </a:p>
        </p:txBody>
      </p:sp>
      <p:sp>
        <p:nvSpPr>
          <p:cNvPr id="1328" name="Google Shape;1328;p39"/>
          <p:cNvSpPr txBox="1">
            <a:spLocks noGrp="1"/>
          </p:cNvSpPr>
          <p:nvPr>
            <p:ph type="subTitle" idx="2"/>
          </p:nvPr>
        </p:nvSpPr>
        <p:spPr>
          <a:xfrm>
            <a:off x="5089532" y="2571749"/>
            <a:ext cx="3516821" cy="2451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Thiết</a:t>
            </a:r>
            <a:r>
              <a:rPr lang="en-US" dirty="0"/>
              <a:t> </a:t>
            </a:r>
            <a:r>
              <a:rPr lang="en-US" dirty="0" err="1"/>
              <a:t>kế</a:t>
            </a:r>
            <a:r>
              <a:rPr lang="en-US" dirty="0"/>
              <a:t> </a:t>
            </a:r>
            <a:r>
              <a:rPr lang="en-US" dirty="0" err="1"/>
              <a:t>và</a:t>
            </a:r>
            <a:r>
              <a:rPr lang="en-US" dirty="0"/>
              <a:t> </a:t>
            </a:r>
            <a:r>
              <a:rPr lang="en-US" dirty="0" err="1"/>
              <a:t>xây</a:t>
            </a:r>
            <a:r>
              <a:rPr lang="en-US" dirty="0"/>
              <a:t> </a:t>
            </a:r>
            <a:r>
              <a:rPr lang="en-US" dirty="0" err="1"/>
              <a:t>dụng</a:t>
            </a:r>
            <a:r>
              <a:rPr lang="en-US" dirty="0"/>
              <a:t> website </a:t>
            </a:r>
            <a:r>
              <a:rPr lang="en-US" dirty="0" err="1"/>
              <a:t>dịch</a:t>
            </a:r>
            <a:r>
              <a:rPr lang="en-US" dirty="0"/>
              <a:t> </a:t>
            </a:r>
            <a:r>
              <a:rPr lang="en-US" dirty="0" err="1"/>
              <a:t>vụ</a:t>
            </a:r>
            <a:r>
              <a:rPr lang="en-US" dirty="0"/>
              <a:t> </a:t>
            </a:r>
            <a:r>
              <a:rPr lang="en-US" dirty="0" err="1"/>
              <a:t>khách</a:t>
            </a:r>
            <a:r>
              <a:rPr lang="en-US" dirty="0"/>
              <a:t> </a:t>
            </a:r>
            <a:r>
              <a:rPr lang="en-US" dirty="0" err="1"/>
              <a:t>sạn</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330" name="Google Shape;1330;p39"/>
          <p:cNvSpPr txBox="1">
            <a:spLocks noGrp="1"/>
          </p:cNvSpPr>
          <p:nvPr>
            <p:ph type="subTitle" idx="4"/>
          </p:nvPr>
        </p:nvSpPr>
        <p:spPr>
          <a:xfrm>
            <a:off x="103554" y="2064702"/>
            <a:ext cx="3907614"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Đối tượng nghiên cứu</a:t>
            </a:r>
            <a:endParaRPr dirty="0"/>
          </a:p>
        </p:txBody>
      </p:sp>
      <p:sp>
        <p:nvSpPr>
          <p:cNvPr id="1331" name="Google Shape;1331;p39"/>
          <p:cNvSpPr txBox="1">
            <a:spLocks noGrp="1"/>
          </p:cNvSpPr>
          <p:nvPr>
            <p:ph type="subTitle" idx="5"/>
          </p:nvPr>
        </p:nvSpPr>
        <p:spPr>
          <a:xfrm>
            <a:off x="4852416" y="2040675"/>
            <a:ext cx="3753937"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Phạm vi nghiên cứu</a:t>
            </a:r>
            <a:endParaRPr dirty="0"/>
          </a:p>
        </p:txBody>
      </p:sp>
      <p:grpSp>
        <p:nvGrpSpPr>
          <p:cNvPr id="1333" name="Google Shape;1333;p39"/>
          <p:cNvGrpSpPr/>
          <p:nvPr/>
        </p:nvGrpSpPr>
        <p:grpSpPr>
          <a:xfrm>
            <a:off x="1823875" y="1256833"/>
            <a:ext cx="531542" cy="602023"/>
            <a:chOff x="4020665" y="1431080"/>
            <a:chExt cx="531542" cy="602023"/>
          </a:xfrm>
        </p:grpSpPr>
        <p:sp>
          <p:nvSpPr>
            <p:cNvPr id="1334" name="Google Shape;1334;p39"/>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9"/>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9"/>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39"/>
          <p:cNvGrpSpPr/>
          <p:nvPr/>
        </p:nvGrpSpPr>
        <p:grpSpPr>
          <a:xfrm>
            <a:off x="6543807" y="1204847"/>
            <a:ext cx="590713" cy="601957"/>
            <a:chOff x="1230449" y="2288393"/>
            <a:chExt cx="590713" cy="601957"/>
          </a:xfrm>
        </p:grpSpPr>
        <p:sp>
          <p:nvSpPr>
            <p:cNvPr id="1350" name="Google Shape;1350;p39"/>
            <p:cNvSpPr/>
            <p:nvPr/>
          </p:nvSpPr>
          <p:spPr>
            <a:xfrm>
              <a:off x="1293202" y="2564645"/>
              <a:ext cx="80995" cy="55556"/>
            </a:xfrm>
            <a:custGeom>
              <a:avLst/>
              <a:gdLst/>
              <a:ahLst/>
              <a:cxnLst/>
              <a:rect l="l" t="t" r="r" b="b"/>
              <a:pathLst>
                <a:path w="2442" h="1675" extrusionOk="0">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1327796" y="2667796"/>
              <a:ext cx="129287" cy="53798"/>
            </a:xfrm>
            <a:custGeom>
              <a:avLst/>
              <a:gdLst/>
              <a:ahLst/>
              <a:cxnLst/>
              <a:rect l="l" t="t" r="r" b="b"/>
              <a:pathLst>
                <a:path w="3898" h="1622" extrusionOk="0">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1474695" y="2667796"/>
              <a:ext cx="54229" cy="17645"/>
            </a:xfrm>
            <a:custGeom>
              <a:avLst/>
              <a:gdLst/>
              <a:ahLst/>
              <a:cxnLst/>
              <a:rect l="l" t="t" r="r" b="b"/>
              <a:pathLst>
                <a:path w="1635" h="532" extrusionOk="0">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1394429" y="2496453"/>
              <a:ext cx="72504" cy="72206"/>
            </a:xfrm>
            <a:custGeom>
              <a:avLst/>
              <a:gdLst/>
              <a:ahLst/>
              <a:cxnLst/>
              <a:rect l="l" t="t" r="r" b="b"/>
              <a:pathLst>
                <a:path w="2186" h="2177" extrusionOk="0">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1400798" y="2363053"/>
              <a:ext cx="49585" cy="45141"/>
            </a:xfrm>
            <a:custGeom>
              <a:avLst/>
              <a:gdLst/>
              <a:ahLst/>
              <a:cxnLst/>
              <a:rect l="l" t="t" r="r" b="b"/>
              <a:pathLst>
                <a:path w="1495" h="1361" extrusionOk="0">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1403351" y="2707033"/>
              <a:ext cx="52902" cy="87761"/>
            </a:xfrm>
            <a:custGeom>
              <a:avLst/>
              <a:gdLst/>
              <a:ahLst/>
              <a:cxnLst/>
              <a:rect l="l" t="t" r="r" b="b"/>
              <a:pathLst>
                <a:path w="1595" h="2646" extrusionOk="0">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1493600" y="2499405"/>
              <a:ext cx="47695" cy="77413"/>
            </a:xfrm>
            <a:custGeom>
              <a:avLst/>
              <a:gdLst/>
              <a:ahLst/>
              <a:cxnLst/>
              <a:rect l="l" t="t" r="r" b="b"/>
              <a:pathLst>
                <a:path w="1438" h="2334" extrusionOk="0">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1338244" y="2443319"/>
              <a:ext cx="62919" cy="107761"/>
            </a:xfrm>
            <a:custGeom>
              <a:avLst/>
              <a:gdLst/>
              <a:ahLst/>
              <a:cxnLst/>
              <a:rect l="l" t="t" r="r" b="b"/>
              <a:pathLst>
                <a:path w="1897" h="3249" extrusionOk="0">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p:cNvSpPr/>
            <p:nvPr/>
          </p:nvSpPr>
          <p:spPr>
            <a:xfrm>
              <a:off x="1731544" y="2442954"/>
              <a:ext cx="60166" cy="59934"/>
            </a:xfrm>
            <a:custGeom>
              <a:avLst/>
              <a:gdLst/>
              <a:ahLst/>
              <a:cxnLst/>
              <a:rect l="l" t="t" r="r" b="b"/>
              <a:pathLst>
                <a:path w="1814" h="1807" extrusionOk="0">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9"/>
            <p:cNvSpPr/>
            <p:nvPr/>
          </p:nvSpPr>
          <p:spPr>
            <a:xfrm>
              <a:off x="1761030" y="2668626"/>
              <a:ext cx="60133" cy="59934"/>
            </a:xfrm>
            <a:custGeom>
              <a:avLst/>
              <a:gdLst/>
              <a:ahLst/>
              <a:cxnLst/>
              <a:rect l="l" t="t" r="r" b="b"/>
              <a:pathLst>
                <a:path w="1813" h="1807" extrusionOk="0">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1725408" y="2546768"/>
              <a:ext cx="77280" cy="76119"/>
            </a:xfrm>
            <a:custGeom>
              <a:avLst/>
              <a:gdLst/>
              <a:ahLst/>
              <a:cxnLst/>
              <a:rect l="l" t="t" r="r" b="b"/>
              <a:pathLst>
                <a:path w="2330" h="2295" extrusionOk="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a:off x="1722655" y="2760698"/>
              <a:ext cx="60133" cy="59934"/>
            </a:xfrm>
            <a:custGeom>
              <a:avLst/>
              <a:gdLst/>
              <a:ahLst/>
              <a:cxnLst/>
              <a:rect l="l" t="t" r="r" b="b"/>
              <a:pathLst>
                <a:path w="1813" h="1807" extrusionOk="0">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a:off x="1230449" y="2288393"/>
              <a:ext cx="510547" cy="601957"/>
            </a:xfrm>
            <a:custGeom>
              <a:avLst/>
              <a:gdLst/>
              <a:ahLst/>
              <a:cxnLst/>
              <a:rect l="l" t="t" r="r" b="b"/>
              <a:pathLst>
                <a:path w="15393" h="18149" extrusionOk="0">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39"/>
          <p:cNvGrpSpPr/>
          <p:nvPr/>
        </p:nvGrpSpPr>
        <p:grpSpPr>
          <a:xfrm>
            <a:off x="8646520" y="1983875"/>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rot="1891135">
            <a:off x="5453000" y="3845818"/>
            <a:ext cx="76828" cy="76803"/>
            <a:chOff x="3104875" y="1099400"/>
            <a:chExt cx="76825" cy="76800"/>
          </a:xfrm>
        </p:grpSpPr>
        <p:sp>
          <p:nvSpPr>
            <p:cNvPr id="1375" name="Google Shape;1375;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9"/>
          <p:cNvGrpSpPr/>
          <p:nvPr/>
        </p:nvGrpSpPr>
        <p:grpSpPr>
          <a:xfrm>
            <a:off x="7029556" y="286350"/>
            <a:ext cx="76825" cy="76800"/>
            <a:chOff x="3104875" y="1099400"/>
            <a:chExt cx="76825" cy="76800"/>
          </a:xfrm>
        </p:grpSpPr>
        <p:sp>
          <p:nvSpPr>
            <p:cNvPr id="1378" name="Google Shape;1378;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8560602" y="4185534"/>
            <a:ext cx="903665" cy="853810"/>
          </a:xfrm>
          <a:prstGeom prst="rect">
            <a:avLst/>
          </a:prstGeom>
          <a:noFill/>
          <a:ln>
            <a:noFill/>
          </a:ln>
        </p:spPr>
      </p:pic>
      <p:sp>
        <p:nvSpPr>
          <p:cNvPr id="60" name="TextBox 59">
            <a:extLst>
              <a:ext uri="{FF2B5EF4-FFF2-40B4-BE49-F238E27FC236}">
                <a16:creationId xmlns:a16="http://schemas.microsoft.com/office/drawing/2014/main" id="{B897538E-45EF-4CC3-AB59-2ADB841DE1F9}"/>
              </a:ext>
            </a:extLst>
          </p:cNvPr>
          <p:cNvSpPr txBox="1"/>
          <p:nvPr/>
        </p:nvSpPr>
        <p:spPr>
          <a:xfrm>
            <a:off x="844163" y="607641"/>
            <a:ext cx="4411682" cy="338554"/>
          </a:xfrm>
          <a:prstGeom prst="rect">
            <a:avLst/>
          </a:prstGeom>
          <a:noFill/>
        </p:spPr>
        <p:txBody>
          <a:bodyPr wrap="square" rtlCol="0">
            <a:spAutoFit/>
          </a:bodyPr>
          <a:lstStyle/>
          <a:p>
            <a:r>
              <a:rPr lang="en-US" sz="1600" dirty="0" err="1">
                <a:solidFill>
                  <a:schemeClr val="tx1"/>
                </a:solidFill>
                <a:latin typeface="Montserrat Black" panose="00000A00000000000000" pitchFamily="2" charset="-93"/>
              </a:rPr>
              <a:t>Đối</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tượng</a:t>
            </a:r>
            <a:r>
              <a:rPr lang="en-US" sz="1600" dirty="0">
                <a:solidFill>
                  <a:schemeClr val="tx1"/>
                </a:solidFill>
                <a:latin typeface="Montserrat Black" panose="00000A00000000000000" pitchFamily="2" charset="-93"/>
              </a:rPr>
              <a:t> &amp; </a:t>
            </a:r>
            <a:r>
              <a:rPr lang="en-US" sz="1600" dirty="0" err="1">
                <a:solidFill>
                  <a:schemeClr val="tx1"/>
                </a:solidFill>
                <a:latin typeface="Montserrat Black" panose="00000A00000000000000" pitchFamily="2" charset="-93"/>
              </a:rPr>
              <a:t>Phạm</a:t>
            </a:r>
            <a:r>
              <a:rPr lang="en-US" sz="1600" dirty="0">
                <a:solidFill>
                  <a:schemeClr val="tx1"/>
                </a:solidFill>
                <a:latin typeface="Montserrat Black" panose="00000A00000000000000" pitchFamily="2" charset="-93"/>
              </a:rPr>
              <a:t> vi </a:t>
            </a:r>
            <a:r>
              <a:rPr lang="en-US" sz="1600" dirty="0" err="1">
                <a:solidFill>
                  <a:schemeClr val="tx1"/>
                </a:solidFill>
                <a:latin typeface="Montserrat Black" panose="00000A00000000000000" pitchFamily="2" charset="-93"/>
              </a:rPr>
              <a:t>nghiên</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cứu</a:t>
            </a:r>
            <a:endParaRPr lang="vi-VN" sz="1600" dirty="0">
              <a:solidFill>
                <a:schemeClr val="tx1"/>
              </a:solidFill>
              <a:latin typeface="Montserrat Black" panose="00000A00000000000000" pitchFamily="2" charset="-93"/>
            </a:endParaRPr>
          </a:p>
        </p:txBody>
      </p:sp>
    </p:spTree>
    <p:extLst>
      <p:ext uri="{BB962C8B-B14F-4D97-AF65-F5344CB8AC3E}">
        <p14:creationId xmlns:p14="http://schemas.microsoft.com/office/powerpoint/2010/main" val="1422445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Cho </a:t>
            </a:r>
            <a:r>
              <a:rPr lang="en-US" dirty="0" err="1"/>
              <a:t>người</a:t>
            </a:r>
            <a:r>
              <a:rPr lang="en-US" dirty="0"/>
              <a:t> </a:t>
            </a:r>
            <a:r>
              <a:rPr lang="en-US" dirty="0" err="1"/>
              <a:t>dùng</a:t>
            </a:r>
            <a:r>
              <a:rPr lang="en-US" dirty="0"/>
              <a:t> </a:t>
            </a:r>
            <a:r>
              <a:rPr lang="en-US" dirty="0" err="1"/>
              <a:t>cơ</a:t>
            </a:r>
            <a:r>
              <a:rPr lang="en-US" dirty="0"/>
              <a:t> </a:t>
            </a:r>
            <a:r>
              <a:rPr lang="en-US" dirty="0" err="1"/>
              <a:t>bản</a:t>
            </a:r>
            <a:r>
              <a:rPr lang="en-US" dirty="0"/>
              <a:t> (</a:t>
            </a:r>
            <a:r>
              <a:rPr lang="en-US" dirty="0" err="1"/>
              <a:t>Người</a:t>
            </a:r>
            <a:r>
              <a:rPr lang="en-US" dirty="0"/>
              <a:t> </a:t>
            </a:r>
            <a:r>
              <a:rPr lang="en-US" dirty="0" err="1"/>
              <a:t>đi</a:t>
            </a:r>
            <a:r>
              <a:rPr lang="en-US" dirty="0"/>
              <a:t> </a:t>
            </a:r>
            <a:r>
              <a:rPr lang="en-US" dirty="0" err="1"/>
              <a:t>thuê</a:t>
            </a:r>
            <a:r>
              <a:rPr lang="en-US" dirty="0"/>
              <a:t>)</a:t>
            </a:r>
            <a:endParaRPr lang="vi-VN" dirty="0"/>
          </a:p>
        </p:txBody>
      </p:sp>
      <p:sp>
        <p:nvSpPr>
          <p:cNvPr id="20" name="TextBox 19">
            <a:extLst>
              <a:ext uri="{FF2B5EF4-FFF2-40B4-BE49-F238E27FC236}">
                <a16:creationId xmlns:a16="http://schemas.microsoft.com/office/drawing/2014/main" id="{BC2C31CD-EFE2-4DB6-B950-361DA0E24950}"/>
              </a:ext>
            </a:extLst>
          </p:cNvPr>
          <p:cNvSpPr txBox="1"/>
          <p:nvPr/>
        </p:nvSpPr>
        <p:spPr>
          <a:xfrm>
            <a:off x="4466815" y="772361"/>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a:t>
            </a:r>
            <a:r>
              <a:rPr lang="en-US" sz="1600" dirty="0" err="1">
                <a:solidFill>
                  <a:schemeClr val="tx1"/>
                </a:solidFill>
                <a:latin typeface="Montserrat Black" panose="00000A00000000000000" pitchFamily="2" charset="-93"/>
              </a:rPr>
              <a:t>đặt</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phòng</a:t>
            </a:r>
            <a:endParaRPr lang="en-US" sz="1600" dirty="0">
              <a:solidFill>
                <a:schemeClr val="tx1"/>
              </a:solidFill>
              <a:latin typeface="Montserrat Black" panose="00000A00000000000000" pitchFamily="2" charset="-93"/>
            </a:endParaRPr>
          </a:p>
        </p:txBody>
      </p:sp>
      <p:pic>
        <p:nvPicPr>
          <p:cNvPr id="19" name="Picture 18">
            <a:extLst>
              <a:ext uri="{FF2B5EF4-FFF2-40B4-BE49-F238E27FC236}">
                <a16:creationId xmlns:a16="http://schemas.microsoft.com/office/drawing/2014/main" id="{DFE8EBA8-E298-418F-B8FD-DF77DDEF080B}"/>
              </a:ext>
            </a:extLst>
          </p:cNvPr>
          <p:cNvPicPr>
            <a:picLocks noChangeAspect="1"/>
          </p:cNvPicPr>
          <p:nvPr/>
        </p:nvPicPr>
        <p:blipFill>
          <a:blip r:embed="rId7"/>
          <a:stretch>
            <a:fillRect/>
          </a:stretch>
        </p:blipFill>
        <p:spPr>
          <a:xfrm>
            <a:off x="194982" y="1151080"/>
            <a:ext cx="8412569" cy="3802660"/>
          </a:xfrm>
          <a:prstGeom prst="rect">
            <a:avLst/>
          </a:prstGeom>
          <a:noFill/>
          <a:ln>
            <a:noFill/>
          </a:ln>
        </p:spPr>
      </p:pic>
    </p:spTree>
    <p:extLst>
      <p:ext uri="{BB962C8B-B14F-4D97-AF65-F5344CB8AC3E}">
        <p14:creationId xmlns:p14="http://schemas.microsoft.com/office/powerpoint/2010/main" val="1840367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Cho </a:t>
            </a:r>
            <a:r>
              <a:rPr lang="en-US" dirty="0" err="1"/>
              <a:t>người</a:t>
            </a:r>
            <a:r>
              <a:rPr lang="en-US" dirty="0"/>
              <a:t> </a:t>
            </a:r>
            <a:r>
              <a:rPr lang="en-US" dirty="0" err="1"/>
              <a:t>dùng</a:t>
            </a:r>
            <a:r>
              <a:rPr lang="en-US" dirty="0"/>
              <a:t> </a:t>
            </a:r>
            <a:r>
              <a:rPr lang="en-US" dirty="0" err="1"/>
              <a:t>cơ</a:t>
            </a:r>
            <a:r>
              <a:rPr lang="en-US" dirty="0"/>
              <a:t> </a:t>
            </a:r>
            <a:r>
              <a:rPr lang="en-US" dirty="0" err="1"/>
              <a:t>bản</a:t>
            </a:r>
            <a:r>
              <a:rPr lang="en-US" dirty="0"/>
              <a:t> (</a:t>
            </a:r>
            <a:r>
              <a:rPr lang="en-US" dirty="0" err="1"/>
              <a:t>Người</a:t>
            </a:r>
            <a:r>
              <a:rPr lang="en-US" dirty="0"/>
              <a:t> </a:t>
            </a:r>
            <a:r>
              <a:rPr lang="en-US" dirty="0" err="1"/>
              <a:t>đi</a:t>
            </a:r>
            <a:r>
              <a:rPr lang="en-US" dirty="0"/>
              <a:t> </a:t>
            </a:r>
            <a:r>
              <a:rPr lang="en-US" dirty="0" err="1"/>
              <a:t>thuê</a:t>
            </a:r>
            <a:r>
              <a:rPr lang="en-US" dirty="0"/>
              <a:t>)</a:t>
            </a:r>
            <a:endParaRPr lang="vi-VN" dirty="0"/>
          </a:p>
        </p:txBody>
      </p:sp>
      <p:sp>
        <p:nvSpPr>
          <p:cNvPr id="20" name="TextBox 19">
            <a:extLst>
              <a:ext uri="{FF2B5EF4-FFF2-40B4-BE49-F238E27FC236}">
                <a16:creationId xmlns:a16="http://schemas.microsoft.com/office/drawing/2014/main" id="{BC2C31CD-EFE2-4DB6-B950-361DA0E24950}"/>
              </a:ext>
            </a:extLst>
          </p:cNvPr>
          <p:cNvSpPr txBox="1"/>
          <p:nvPr/>
        </p:nvSpPr>
        <p:spPr>
          <a:xfrm>
            <a:off x="4466815" y="772361"/>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a:t>
            </a:r>
            <a:r>
              <a:rPr lang="en-US" sz="1600" dirty="0" err="1">
                <a:solidFill>
                  <a:schemeClr val="tx1"/>
                </a:solidFill>
                <a:latin typeface="Montserrat Black" panose="00000A00000000000000" pitchFamily="2" charset="-93"/>
              </a:rPr>
              <a:t>thanh</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toán</a:t>
            </a:r>
            <a:endParaRPr lang="en-US" sz="1600" dirty="0">
              <a:solidFill>
                <a:schemeClr val="tx1"/>
              </a:solidFill>
              <a:latin typeface="Montserrat Black" panose="00000A00000000000000" pitchFamily="2" charset="-93"/>
            </a:endParaRPr>
          </a:p>
        </p:txBody>
      </p:sp>
      <p:pic>
        <p:nvPicPr>
          <p:cNvPr id="21" name="Picture 20">
            <a:extLst>
              <a:ext uri="{FF2B5EF4-FFF2-40B4-BE49-F238E27FC236}">
                <a16:creationId xmlns:a16="http://schemas.microsoft.com/office/drawing/2014/main" id="{56C6DEA1-B935-48B1-8F50-DDD94CE94800}"/>
              </a:ext>
            </a:extLst>
          </p:cNvPr>
          <p:cNvPicPr>
            <a:picLocks noChangeAspect="1"/>
          </p:cNvPicPr>
          <p:nvPr/>
        </p:nvPicPr>
        <p:blipFill>
          <a:blip r:embed="rId7"/>
          <a:stretch>
            <a:fillRect/>
          </a:stretch>
        </p:blipFill>
        <p:spPr>
          <a:xfrm>
            <a:off x="211680" y="1158559"/>
            <a:ext cx="8720640" cy="3984941"/>
          </a:xfrm>
          <a:prstGeom prst="rect">
            <a:avLst/>
          </a:prstGeom>
          <a:noFill/>
          <a:ln>
            <a:noFill/>
          </a:ln>
        </p:spPr>
      </p:pic>
    </p:spTree>
    <p:extLst>
      <p:ext uri="{BB962C8B-B14F-4D97-AF65-F5344CB8AC3E}">
        <p14:creationId xmlns:p14="http://schemas.microsoft.com/office/powerpoint/2010/main" val="236118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Cho </a:t>
            </a:r>
            <a:r>
              <a:rPr lang="en-US" dirty="0" err="1"/>
              <a:t>người</a:t>
            </a:r>
            <a:r>
              <a:rPr lang="en-US" dirty="0"/>
              <a:t> </a:t>
            </a:r>
            <a:r>
              <a:rPr lang="en-US" dirty="0" err="1"/>
              <a:t>dùng</a:t>
            </a:r>
            <a:r>
              <a:rPr lang="en-US" dirty="0"/>
              <a:t> </a:t>
            </a:r>
            <a:r>
              <a:rPr lang="en-US" dirty="0" err="1"/>
              <a:t>cơ</a:t>
            </a:r>
            <a:r>
              <a:rPr lang="en-US" dirty="0"/>
              <a:t> </a:t>
            </a:r>
            <a:r>
              <a:rPr lang="en-US" dirty="0" err="1"/>
              <a:t>bản</a:t>
            </a:r>
            <a:r>
              <a:rPr lang="en-US" dirty="0"/>
              <a:t> (</a:t>
            </a:r>
            <a:r>
              <a:rPr lang="en-US" dirty="0" err="1"/>
              <a:t>Người</a:t>
            </a:r>
            <a:r>
              <a:rPr lang="en-US" dirty="0"/>
              <a:t> </a:t>
            </a:r>
            <a:r>
              <a:rPr lang="en-US" dirty="0" err="1"/>
              <a:t>đi</a:t>
            </a:r>
            <a:r>
              <a:rPr lang="en-US" dirty="0"/>
              <a:t> </a:t>
            </a:r>
            <a:r>
              <a:rPr lang="en-US" dirty="0" err="1"/>
              <a:t>thuê</a:t>
            </a:r>
            <a:r>
              <a:rPr lang="en-US" dirty="0"/>
              <a:t>)</a:t>
            </a:r>
            <a:endParaRPr lang="vi-VN" dirty="0"/>
          </a:p>
        </p:txBody>
      </p:sp>
      <p:sp>
        <p:nvSpPr>
          <p:cNvPr id="20" name="TextBox 19">
            <a:extLst>
              <a:ext uri="{FF2B5EF4-FFF2-40B4-BE49-F238E27FC236}">
                <a16:creationId xmlns:a16="http://schemas.microsoft.com/office/drawing/2014/main" id="{BC2C31CD-EFE2-4DB6-B950-361DA0E24950}"/>
              </a:ext>
            </a:extLst>
          </p:cNvPr>
          <p:cNvSpPr txBox="1"/>
          <p:nvPr/>
        </p:nvSpPr>
        <p:spPr>
          <a:xfrm>
            <a:off x="4466815" y="772361"/>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a:t>
            </a:r>
            <a:r>
              <a:rPr lang="en-US" sz="1600" dirty="0" err="1">
                <a:solidFill>
                  <a:schemeClr val="tx1"/>
                </a:solidFill>
                <a:latin typeface="Montserrat Black" panose="00000A00000000000000" pitchFamily="2" charset="-93"/>
              </a:rPr>
              <a:t>Lịch</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sử</a:t>
            </a:r>
            <a:endParaRPr lang="en-US" sz="1600" dirty="0">
              <a:solidFill>
                <a:schemeClr val="tx1"/>
              </a:solidFill>
              <a:latin typeface="Montserrat Black" panose="00000A00000000000000" pitchFamily="2" charset="-93"/>
            </a:endParaRPr>
          </a:p>
        </p:txBody>
      </p:sp>
      <p:pic>
        <p:nvPicPr>
          <p:cNvPr id="19" name="Picture 18">
            <a:extLst>
              <a:ext uri="{FF2B5EF4-FFF2-40B4-BE49-F238E27FC236}">
                <a16:creationId xmlns:a16="http://schemas.microsoft.com/office/drawing/2014/main" id="{A3554BAB-EA69-4D5D-AA57-2C06FA256483}"/>
              </a:ext>
            </a:extLst>
          </p:cNvPr>
          <p:cNvPicPr>
            <a:picLocks noChangeAspect="1"/>
          </p:cNvPicPr>
          <p:nvPr/>
        </p:nvPicPr>
        <p:blipFill>
          <a:blip r:embed="rId7"/>
          <a:stretch>
            <a:fillRect/>
          </a:stretch>
        </p:blipFill>
        <p:spPr>
          <a:xfrm>
            <a:off x="110119" y="1110914"/>
            <a:ext cx="8729081" cy="3902971"/>
          </a:xfrm>
          <a:prstGeom prst="rect">
            <a:avLst/>
          </a:prstGeom>
        </p:spPr>
      </p:pic>
    </p:spTree>
    <p:extLst>
      <p:ext uri="{BB962C8B-B14F-4D97-AF65-F5344CB8AC3E}">
        <p14:creationId xmlns:p14="http://schemas.microsoft.com/office/powerpoint/2010/main" val="3165862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Cho </a:t>
            </a:r>
            <a:r>
              <a:rPr lang="en-US" dirty="0" err="1"/>
              <a:t>người</a:t>
            </a:r>
            <a:r>
              <a:rPr lang="en-US" dirty="0"/>
              <a:t> </a:t>
            </a:r>
            <a:r>
              <a:rPr lang="en-US" dirty="0" err="1"/>
              <a:t>dùng</a:t>
            </a:r>
            <a:r>
              <a:rPr lang="en-US" dirty="0"/>
              <a:t> </a:t>
            </a:r>
            <a:r>
              <a:rPr lang="en-US" dirty="0" err="1"/>
              <a:t>cơ</a:t>
            </a:r>
            <a:r>
              <a:rPr lang="en-US" dirty="0"/>
              <a:t> </a:t>
            </a:r>
            <a:r>
              <a:rPr lang="en-US" dirty="0" err="1"/>
              <a:t>bản</a:t>
            </a:r>
            <a:r>
              <a:rPr lang="en-US" dirty="0"/>
              <a:t> (</a:t>
            </a:r>
            <a:r>
              <a:rPr lang="en-US" dirty="0" err="1"/>
              <a:t>Người</a:t>
            </a:r>
            <a:r>
              <a:rPr lang="en-US" dirty="0"/>
              <a:t> </a:t>
            </a:r>
            <a:r>
              <a:rPr lang="en-US" dirty="0" err="1"/>
              <a:t>đi</a:t>
            </a:r>
            <a:r>
              <a:rPr lang="en-US" dirty="0"/>
              <a:t> </a:t>
            </a:r>
            <a:r>
              <a:rPr lang="en-US" dirty="0" err="1"/>
              <a:t>thuê</a:t>
            </a:r>
            <a:r>
              <a:rPr lang="en-US" dirty="0"/>
              <a:t>)</a:t>
            </a:r>
            <a:endParaRPr lang="vi-VN" dirty="0"/>
          </a:p>
        </p:txBody>
      </p:sp>
      <p:sp>
        <p:nvSpPr>
          <p:cNvPr id="20" name="TextBox 19">
            <a:extLst>
              <a:ext uri="{FF2B5EF4-FFF2-40B4-BE49-F238E27FC236}">
                <a16:creationId xmlns:a16="http://schemas.microsoft.com/office/drawing/2014/main" id="{BC2C31CD-EFE2-4DB6-B950-361DA0E24950}"/>
              </a:ext>
            </a:extLst>
          </p:cNvPr>
          <p:cNvSpPr txBox="1"/>
          <p:nvPr/>
        </p:nvSpPr>
        <p:spPr>
          <a:xfrm>
            <a:off x="4466815" y="772361"/>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a:t>
            </a:r>
            <a:r>
              <a:rPr lang="en-US" sz="1600" dirty="0" err="1">
                <a:solidFill>
                  <a:schemeClr val="tx1"/>
                </a:solidFill>
                <a:latin typeface="Montserrat Black" panose="00000A00000000000000" pitchFamily="2" charset="-93"/>
              </a:rPr>
              <a:t>Thông</a:t>
            </a:r>
            <a:r>
              <a:rPr lang="en-US" sz="1600" dirty="0">
                <a:solidFill>
                  <a:schemeClr val="tx1"/>
                </a:solidFill>
                <a:latin typeface="Montserrat Black" panose="00000A00000000000000" pitchFamily="2" charset="-93"/>
              </a:rPr>
              <a:t> tin</a:t>
            </a:r>
          </a:p>
        </p:txBody>
      </p:sp>
      <p:pic>
        <p:nvPicPr>
          <p:cNvPr id="21" name="Picture 20">
            <a:extLst>
              <a:ext uri="{FF2B5EF4-FFF2-40B4-BE49-F238E27FC236}">
                <a16:creationId xmlns:a16="http://schemas.microsoft.com/office/drawing/2014/main" id="{9555B1A4-2CA2-4441-A618-432BF760C8C0}"/>
              </a:ext>
            </a:extLst>
          </p:cNvPr>
          <p:cNvPicPr>
            <a:picLocks noChangeAspect="1"/>
          </p:cNvPicPr>
          <p:nvPr/>
        </p:nvPicPr>
        <p:blipFill>
          <a:blip r:embed="rId7"/>
          <a:stretch>
            <a:fillRect/>
          </a:stretch>
        </p:blipFill>
        <p:spPr>
          <a:xfrm>
            <a:off x="374250" y="1097960"/>
            <a:ext cx="8353116" cy="4077299"/>
          </a:xfrm>
          <a:prstGeom prst="rect">
            <a:avLst/>
          </a:prstGeom>
          <a:noFill/>
          <a:ln>
            <a:noFill/>
          </a:ln>
        </p:spPr>
      </p:pic>
    </p:spTree>
    <p:extLst>
      <p:ext uri="{BB962C8B-B14F-4D97-AF65-F5344CB8AC3E}">
        <p14:creationId xmlns:p14="http://schemas.microsoft.com/office/powerpoint/2010/main" val="4139924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6245799" y="26812"/>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7713967" y="228888"/>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2" name="Google Shape;1602;p46"/>
          <p:cNvSpPr txBox="1">
            <a:spLocks noGrp="1"/>
          </p:cNvSpPr>
          <p:nvPr>
            <p:ph type="title"/>
          </p:nvPr>
        </p:nvSpPr>
        <p:spPr>
          <a:xfrm>
            <a:off x="-64825" y="61126"/>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 Cài đặt &amp; kiểm thử</a:t>
            </a:r>
            <a:endParaRPr sz="3200" dirty="0"/>
          </a:p>
        </p:txBody>
      </p:sp>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65FA2A7-4FB3-4C5A-9804-848FD676CC2D}"/>
              </a:ext>
            </a:extLst>
          </p:cNvPr>
          <p:cNvSpPr>
            <a:spLocks noGrp="1"/>
          </p:cNvSpPr>
          <p:nvPr>
            <p:ph type="subTitle" idx="1"/>
          </p:nvPr>
        </p:nvSpPr>
        <p:spPr>
          <a:xfrm>
            <a:off x="-540725" y="758788"/>
            <a:ext cx="6576000" cy="365700"/>
          </a:xfrm>
        </p:spPr>
        <p:txBody>
          <a:bodyPr/>
          <a:lstStyle/>
          <a:p>
            <a:r>
              <a:rPr lang="en-US" dirty="0"/>
              <a:t>Trang Admin</a:t>
            </a:r>
            <a:endParaRPr lang="vi-VN" dirty="0"/>
          </a:p>
        </p:txBody>
      </p:sp>
      <p:sp>
        <p:nvSpPr>
          <p:cNvPr id="20" name="TextBox 19">
            <a:extLst>
              <a:ext uri="{FF2B5EF4-FFF2-40B4-BE49-F238E27FC236}">
                <a16:creationId xmlns:a16="http://schemas.microsoft.com/office/drawing/2014/main" id="{BC2C31CD-EFE2-4DB6-B950-361DA0E24950}"/>
              </a:ext>
            </a:extLst>
          </p:cNvPr>
          <p:cNvSpPr txBox="1"/>
          <p:nvPr/>
        </p:nvSpPr>
        <p:spPr>
          <a:xfrm>
            <a:off x="4466815" y="772361"/>
            <a:ext cx="6256315" cy="338554"/>
          </a:xfrm>
          <a:prstGeom prst="rect">
            <a:avLst/>
          </a:prstGeom>
          <a:noFill/>
        </p:spPr>
        <p:txBody>
          <a:bodyPr wrap="square" rtlCol="0">
            <a:spAutoFit/>
          </a:bodyPr>
          <a:lstStyle/>
          <a:p>
            <a:r>
              <a:rPr lang="en-US" sz="1600" dirty="0">
                <a:solidFill>
                  <a:schemeClr val="tx1"/>
                </a:solidFill>
                <a:latin typeface="Montserrat Black" panose="00000A00000000000000" pitchFamily="2" charset="-93"/>
              </a:rPr>
              <a:t>	Trang Admin</a:t>
            </a:r>
          </a:p>
        </p:txBody>
      </p:sp>
      <p:pic>
        <p:nvPicPr>
          <p:cNvPr id="19" name="Picture 18">
            <a:extLst>
              <a:ext uri="{FF2B5EF4-FFF2-40B4-BE49-F238E27FC236}">
                <a16:creationId xmlns:a16="http://schemas.microsoft.com/office/drawing/2014/main" id="{B4350279-A68A-44F4-B86D-C71E5A210B36}"/>
              </a:ext>
            </a:extLst>
          </p:cNvPr>
          <p:cNvPicPr>
            <a:picLocks noChangeAspect="1"/>
          </p:cNvPicPr>
          <p:nvPr/>
        </p:nvPicPr>
        <p:blipFill>
          <a:blip r:embed="rId7"/>
          <a:stretch>
            <a:fillRect/>
          </a:stretch>
        </p:blipFill>
        <p:spPr>
          <a:xfrm>
            <a:off x="162184" y="1156974"/>
            <a:ext cx="8565181" cy="5329169"/>
          </a:xfrm>
          <a:prstGeom prst="rect">
            <a:avLst/>
          </a:prstGeom>
          <a:noFill/>
          <a:ln>
            <a:noFill/>
          </a:ln>
        </p:spPr>
      </p:pic>
    </p:spTree>
    <p:extLst>
      <p:ext uri="{BB962C8B-B14F-4D97-AF65-F5344CB8AC3E}">
        <p14:creationId xmlns:p14="http://schemas.microsoft.com/office/powerpoint/2010/main" val="2764388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grpSp>
        <p:nvGrpSpPr>
          <p:cNvPr id="1623" name="Google Shape;1623;p47"/>
          <p:cNvGrpSpPr/>
          <p:nvPr/>
        </p:nvGrpSpPr>
        <p:grpSpPr>
          <a:xfrm>
            <a:off x="1370750" y="2466425"/>
            <a:ext cx="76825" cy="76800"/>
            <a:chOff x="3104875" y="1099400"/>
            <a:chExt cx="76825" cy="76800"/>
          </a:xfrm>
        </p:grpSpPr>
        <p:sp>
          <p:nvSpPr>
            <p:cNvPr id="1624" name="Google Shape;1624;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7"/>
          <p:cNvGrpSpPr/>
          <p:nvPr/>
        </p:nvGrpSpPr>
        <p:grpSpPr>
          <a:xfrm>
            <a:off x="6199150" y="861750"/>
            <a:ext cx="76825" cy="76800"/>
            <a:chOff x="3104875" y="1099400"/>
            <a:chExt cx="76825" cy="76800"/>
          </a:xfrm>
        </p:grpSpPr>
        <p:sp>
          <p:nvSpPr>
            <p:cNvPr id="1627" name="Google Shape;1627;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47"/>
          <p:cNvGrpSpPr/>
          <p:nvPr/>
        </p:nvGrpSpPr>
        <p:grpSpPr>
          <a:xfrm>
            <a:off x="7823013" y="3685825"/>
            <a:ext cx="76825" cy="76800"/>
            <a:chOff x="3104875" y="1099400"/>
            <a:chExt cx="76825" cy="76800"/>
          </a:xfrm>
        </p:grpSpPr>
        <p:sp>
          <p:nvSpPr>
            <p:cNvPr id="1630" name="Google Shape;1630;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2" name="Google Shape;1632;p47"/>
          <p:cNvPicPr preferRelativeResize="0"/>
          <p:nvPr/>
        </p:nvPicPr>
        <p:blipFill rotWithShape="1">
          <a:blip r:embed="rId3">
            <a:alphaModFix/>
          </a:blip>
          <a:srcRect l="24331" t="5721" r="23342" b="4591"/>
          <a:stretch/>
        </p:blipFill>
        <p:spPr>
          <a:xfrm rot="2268302">
            <a:off x="6932737" y="4799"/>
            <a:ext cx="1857374" cy="1790699"/>
          </a:xfrm>
          <a:prstGeom prst="rect">
            <a:avLst/>
          </a:prstGeom>
          <a:noFill/>
          <a:ln>
            <a:noFill/>
          </a:ln>
        </p:spPr>
      </p:pic>
      <p:pic>
        <p:nvPicPr>
          <p:cNvPr id="1633" name="Google Shape;1633;p47"/>
          <p:cNvPicPr preferRelativeResize="0"/>
          <p:nvPr/>
        </p:nvPicPr>
        <p:blipFill rotWithShape="1">
          <a:blip r:embed="rId4">
            <a:alphaModFix/>
          </a:blip>
          <a:srcRect l="15236" r="10474"/>
          <a:stretch/>
        </p:blipFill>
        <p:spPr>
          <a:xfrm rot="-6939186">
            <a:off x="6623786" y="554667"/>
            <a:ext cx="1320683" cy="1183115"/>
          </a:xfrm>
          <a:prstGeom prst="rect">
            <a:avLst/>
          </a:prstGeom>
          <a:noFill/>
          <a:ln>
            <a:noFill/>
          </a:ln>
        </p:spPr>
      </p:pic>
      <p:pic>
        <p:nvPicPr>
          <p:cNvPr id="1634" name="Google Shape;1634;p47"/>
          <p:cNvPicPr preferRelativeResize="0"/>
          <p:nvPr/>
        </p:nvPicPr>
        <p:blipFill rotWithShape="1">
          <a:blip r:embed="rId5">
            <a:alphaModFix/>
          </a:blip>
          <a:srcRect l="22009" r="18455"/>
          <a:stretch/>
        </p:blipFill>
        <p:spPr>
          <a:xfrm rot="1203247">
            <a:off x="1758478" y="2741361"/>
            <a:ext cx="903665" cy="853810"/>
          </a:xfrm>
          <a:prstGeom prst="rect">
            <a:avLst/>
          </a:prstGeom>
          <a:noFill/>
          <a:ln>
            <a:noFill/>
          </a:ln>
        </p:spPr>
      </p:pic>
      <p:pic>
        <p:nvPicPr>
          <p:cNvPr id="1635" name="Google Shape;1635;p47"/>
          <p:cNvPicPr preferRelativeResize="0"/>
          <p:nvPr/>
        </p:nvPicPr>
        <p:blipFill rotWithShape="1">
          <a:blip r:embed="rId6">
            <a:alphaModFix/>
          </a:blip>
          <a:srcRect l="18647" t="7960" r="8852" b="8336"/>
          <a:stretch/>
        </p:blipFill>
        <p:spPr>
          <a:xfrm rot="-1406513">
            <a:off x="6056860" y="3472212"/>
            <a:ext cx="1175233" cy="763227"/>
          </a:xfrm>
          <a:prstGeom prst="rect">
            <a:avLst/>
          </a:prstGeom>
          <a:noFill/>
          <a:ln>
            <a:noFill/>
          </a:ln>
        </p:spPr>
      </p:pic>
      <p:sp>
        <p:nvSpPr>
          <p:cNvPr id="33" name="Google Shape;1602;p46">
            <a:extLst>
              <a:ext uri="{FF2B5EF4-FFF2-40B4-BE49-F238E27FC236}">
                <a16:creationId xmlns:a16="http://schemas.microsoft.com/office/drawing/2014/main" id="{4C97D506-8CF0-47B2-8638-392C3AC13269}"/>
              </a:ext>
            </a:extLst>
          </p:cNvPr>
          <p:cNvSpPr txBox="1">
            <a:spLocks noGrp="1"/>
          </p:cNvSpPr>
          <p:nvPr>
            <p:ph type="title"/>
          </p:nvPr>
        </p:nvSpPr>
        <p:spPr>
          <a:xfrm>
            <a:off x="1040747" y="1798483"/>
            <a:ext cx="6576000" cy="7712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KIỂM THỬ</a:t>
            </a:r>
            <a:endParaRPr sz="3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640" name="Google Shape;1640;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1" name="Google Shape;1641;p48"/>
          <p:cNvSpPr txBox="1">
            <a:spLocks noGrp="1"/>
          </p:cNvSpPr>
          <p:nvPr>
            <p:ph type="title"/>
          </p:nvPr>
        </p:nvSpPr>
        <p:spPr>
          <a:xfrm>
            <a:off x="284074" y="1617232"/>
            <a:ext cx="5594733" cy="17123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5. KẾT LUẬN &amp;</a:t>
            </a:r>
            <a:br>
              <a:rPr lang="en" dirty="0"/>
            </a:br>
            <a:r>
              <a:rPr lang="en-US" dirty="0"/>
              <a:t>ĐỊNH HƯỚNG PHÁT TRIỂN</a:t>
            </a:r>
            <a:endParaRPr dirty="0"/>
          </a:p>
        </p:txBody>
      </p:sp>
      <p:pic>
        <p:nvPicPr>
          <p:cNvPr id="1643" name="Google Shape;1643;p48"/>
          <p:cNvPicPr preferRelativeResize="0">
            <a:picLocks noGrp="1"/>
          </p:cNvPicPr>
          <p:nvPr>
            <p:ph type="pic" idx="2"/>
          </p:nvPr>
        </p:nvPicPr>
        <p:blipFill rotWithShape="1">
          <a:blip r:embed="rId4">
            <a:alphaModFix/>
          </a:blip>
          <a:srcRect l="1793" r="1793"/>
          <a:stretch/>
        </p:blipFill>
        <p:spPr>
          <a:xfrm>
            <a:off x="4627875" y="778125"/>
            <a:ext cx="3627900" cy="3762900"/>
          </a:xfrm>
          <a:prstGeom prst="roundRect">
            <a:avLst>
              <a:gd name="adj" fmla="val 16667"/>
            </a:avLst>
          </a:prstGeom>
        </p:spPr>
      </p:pic>
      <p:grpSp>
        <p:nvGrpSpPr>
          <p:cNvPr id="1644" name="Google Shape;1644;p48"/>
          <p:cNvGrpSpPr/>
          <p:nvPr/>
        </p:nvGrpSpPr>
        <p:grpSpPr>
          <a:xfrm>
            <a:off x="852100" y="1035375"/>
            <a:ext cx="76825" cy="76800"/>
            <a:chOff x="3104875" y="1099400"/>
            <a:chExt cx="76825" cy="76800"/>
          </a:xfrm>
        </p:grpSpPr>
        <p:sp>
          <p:nvSpPr>
            <p:cNvPr id="1645" name="Google Shape;1645;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48"/>
          <p:cNvGrpSpPr/>
          <p:nvPr/>
        </p:nvGrpSpPr>
        <p:grpSpPr>
          <a:xfrm>
            <a:off x="3878075" y="701325"/>
            <a:ext cx="76825" cy="76800"/>
            <a:chOff x="3104875" y="1099400"/>
            <a:chExt cx="76825" cy="76800"/>
          </a:xfrm>
        </p:grpSpPr>
        <p:sp>
          <p:nvSpPr>
            <p:cNvPr id="1648" name="Google Shape;1648;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8"/>
          <p:cNvGrpSpPr/>
          <p:nvPr/>
        </p:nvGrpSpPr>
        <p:grpSpPr>
          <a:xfrm>
            <a:off x="3801250" y="4276950"/>
            <a:ext cx="76825" cy="76800"/>
            <a:chOff x="3104875" y="1099400"/>
            <a:chExt cx="76825" cy="76800"/>
          </a:xfrm>
        </p:grpSpPr>
        <p:sp>
          <p:nvSpPr>
            <p:cNvPr id="1651" name="Google Shape;1651;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3" name="Google Shape;1653;p48"/>
          <p:cNvPicPr preferRelativeResize="0"/>
          <p:nvPr/>
        </p:nvPicPr>
        <p:blipFill rotWithShape="1">
          <a:blip r:embed="rId5">
            <a:alphaModFix/>
          </a:blip>
          <a:srcRect l="22009" r="18455"/>
          <a:stretch/>
        </p:blipFill>
        <p:spPr>
          <a:xfrm rot="1203247">
            <a:off x="7730654" y="483170"/>
            <a:ext cx="903665" cy="853810"/>
          </a:xfrm>
          <a:prstGeom prst="rect">
            <a:avLst/>
          </a:prstGeom>
          <a:noFill/>
          <a:ln>
            <a:noFill/>
          </a:ln>
        </p:spPr>
      </p:pic>
      <p:pic>
        <p:nvPicPr>
          <p:cNvPr id="1654" name="Google Shape;1654;p48"/>
          <p:cNvPicPr preferRelativeResize="0"/>
          <p:nvPr/>
        </p:nvPicPr>
        <p:blipFill rotWithShape="1">
          <a:blip r:embed="rId6">
            <a:alphaModFix/>
          </a:blip>
          <a:srcRect l="18647" t="7960" r="8852" b="8336"/>
          <a:stretch/>
        </p:blipFill>
        <p:spPr>
          <a:xfrm rot="-1406513">
            <a:off x="4275685" y="3880450"/>
            <a:ext cx="1175233" cy="76322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31" name="Google Shape;1731;p51"/>
          <p:cNvSpPr/>
          <p:nvPr/>
        </p:nvSpPr>
        <p:spPr>
          <a:xfrm rot="5400000">
            <a:off x="1130138" y="2193250"/>
            <a:ext cx="1494600" cy="12954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51"/>
          <p:cNvGrpSpPr/>
          <p:nvPr/>
        </p:nvGrpSpPr>
        <p:grpSpPr>
          <a:xfrm>
            <a:off x="1539327" y="2473264"/>
            <a:ext cx="676221" cy="735371"/>
            <a:chOff x="5417581" y="4001528"/>
            <a:chExt cx="553599" cy="602023"/>
          </a:xfrm>
        </p:grpSpPr>
        <p:sp>
          <p:nvSpPr>
            <p:cNvPr id="1733" name="Google Shape;1733;p51"/>
            <p:cNvSpPr/>
            <p:nvPr/>
          </p:nvSpPr>
          <p:spPr>
            <a:xfrm>
              <a:off x="5840931" y="4132871"/>
              <a:ext cx="120365" cy="120398"/>
            </a:xfrm>
            <a:custGeom>
              <a:avLst/>
              <a:gdLst/>
              <a:ahLst/>
              <a:cxnLst/>
              <a:rect l="l" t="t" r="r" b="b"/>
              <a:pathLst>
                <a:path w="3629" h="3630" extrusionOk="0">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5427432" y="4132871"/>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5427432" y="4483153"/>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5427432" y="4086337"/>
              <a:ext cx="176982" cy="54527"/>
            </a:xfrm>
            <a:custGeom>
              <a:avLst/>
              <a:gdLst/>
              <a:ahLst/>
              <a:cxnLst/>
              <a:rect l="l" t="t" r="r" b="b"/>
              <a:pathLst>
                <a:path w="5336" h="1644" extrusionOk="0">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5612075" y="4158476"/>
              <a:ext cx="38541" cy="41493"/>
            </a:xfrm>
            <a:custGeom>
              <a:avLst/>
              <a:gdLst/>
              <a:ahLst/>
              <a:cxnLst/>
              <a:rect l="l" t="t" r="r" b="b"/>
              <a:pathLst>
                <a:path w="1162" h="1251" extrusionOk="0">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5427432" y="4055127"/>
              <a:ext cx="112239" cy="17678"/>
            </a:xfrm>
            <a:custGeom>
              <a:avLst/>
              <a:gdLst/>
              <a:ahLst/>
              <a:cxnLst/>
              <a:rect l="l" t="t" r="r" b="b"/>
              <a:pathLst>
                <a:path w="3384" h="533" extrusionOk="0">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5427432" y="4026337"/>
              <a:ext cx="112239" cy="17678"/>
            </a:xfrm>
            <a:custGeom>
              <a:avLst/>
              <a:gdLst/>
              <a:ahLst/>
              <a:cxnLst/>
              <a:rect l="l" t="t" r="r" b="b"/>
              <a:pathLst>
                <a:path w="3384" h="533" extrusionOk="0">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5417581" y="4209554"/>
              <a:ext cx="553599" cy="146501"/>
            </a:xfrm>
            <a:custGeom>
              <a:avLst/>
              <a:gdLst/>
              <a:ahLst/>
              <a:cxnLst/>
              <a:rect l="l" t="t" r="r" b="b"/>
              <a:pathLst>
                <a:path w="16691" h="4417" extrusionOk="0">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5620234" y="4311976"/>
              <a:ext cx="157877" cy="157048"/>
            </a:xfrm>
            <a:custGeom>
              <a:avLst/>
              <a:gdLst/>
              <a:ahLst/>
              <a:cxnLst/>
              <a:rect l="l" t="t" r="r" b="b"/>
              <a:pathLst>
                <a:path w="4760" h="4735" extrusionOk="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5617282" y="4308195"/>
              <a:ext cx="74826" cy="74793"/>
            </a:xfrm>
            <a:custGeom>
              <a:avLst/>
              <a:gdLst/>
              <a:ahLst/>
              <a:cxnLst/>
              <a:rect l="l" t="t" r="r" b="b"/>
              <a:pathLst>
                <a:path w="2256" h="2255" extrusionOk="0">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5457249" y="4520400"/>
              <a:ext cx="52670" cy="52703"/>
            </a:xfrm>
            <a:custGeom>
              <a:avLst/>
              <a:gdLst/>
              <a:ahLst/>
              <a:cxnLst/>
              <a:rect l="l" t="t" r="r" b="b"/>
              <a:pathLst>
                <a:path w="1588" h="1589" extrusionOk="0">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1"/>
            <p:cNvSpPr/>
            <p:nvPr/>
          </p:nvSpPr>
          <p:spPr>
            <a:xfrm>
              <a:off x="5514131" y="4520400"/>
              <a:ext cx="52703" cy="52703"/>
            </a:xfrm>
            <a:custGeom>
              <a:avLst/>
              <a:gdLst/>
              <a:ahLst/>
              <a:cxnLst/>
              <a:rect l="l" t="t" r="r" b="b"/>
              <a:pathLst>
                <a:path w="1589" h="1589" extrusionOk="0">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1"/>
            <p:cNvSpPr/>
            <p:nvPr/>
          </p:nvSpPr>
          <p:spPr>
            <a:xfrm>
              <a:off x="5839604" y="4001528"/>
              <a:ext cx="121692" cy="65008"/>
            </a:xfrm>
            <a:custGeom>
              <a:avLst/>
              <a:gdLst/>
              <a:ahLst/>
              <a:cxnLst/>
              <a:rect l="l" t="t" r="r" b="b"/>
              <a:pathLst>
                <a:path w="3669" h="1960" extrusionOk="0">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5870019" y="4089057"/>
              <a:ext cx="17711" cy="17678"/>
            </a:xfrm>
            <a:custGeom>
              <a:avLst/>
              <a:gdLst/>
              <a:ahLst/>
              <a:cxnLst/>
              <a:rect l="l" t="t" r="r" b="b"/>
              <a:pathLst>
                <a:path w="534" h="533" extrusionOk="0">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5906835" y="4089057"/>
              <a:ext cx="17645" cy="17678"/>
            </a:xfrm>
            <a:custGeom>
              <a:avLst/>
              <a:gdLst/>
              <a:ahLst/>
              <a:cxnLst/>
              <a:rect l="l" t="t" r="r" b="b"/>
              <a:pathLst>
                <a:path w="532" h="533" extrusionOk="0">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5943617" y="4089057"/>
              <a:ext cx="17678" cy="17678"/>
            </a:xfrm>
            <a:custGeom>
              <a:avLst/>
              <a:gdLst/>
              <a:ahLst/>
              <a:cxnLst/>
              <a:rect l="l" t="t" r="r" b="b"/>
              <a:pathLst>
                <a:path w="533" h="533" extrusionOk="0">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5439405" y="4243717"/>
              <a:ext cx="521891" cy="283118"/>
            </a:xfrm>
            <a:custGeom>
              <a:avLst/>
              <a:gdLst/>
              <a:ahLst/>
              <a:cxnLst/>
              <a:rect l="l" t="t" r="r" b="b"/>
              <a:pathLst>
                <a:path w="15735" h="8536" extrusionOk="0">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5873866" y="4532341"/>
              <a:ext cx="87430" cy="17678"/>
            </a:xfrm>
            <a:custGeom>
              <a:avLst/>
              <a:gdLst/>
              <a:ahLst/>
              <a:cxnLst/>
              <a:rect l="l" t="t" r="r" b="b"/>
              <a:pathLst>
                <a:path w="2636" h="533" extrusionOk="0">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5873866" y="4558377"/>
              <a:ext cx="87430" cy="17678"/>
            </a:xfrm>
            <a:custGeom>
              <a:avLst/>
              <a:gdLst/>
              <a:ahLst/>
              <a:cxnLst/>
              <a:rect l="l" t="t" r="r" b="b"/>
              <a:pathLst>
                <a:path w="2636" h="533" extrusionOk="0">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5873866" y="4584447"/>
              <a:ext cx="87430" cy="17645"/>
            </a:xfrm>
            <a:custGeom>
              <a:avLst/>
              <a:gdLst/>
              <a:ahLst/>
              <a:cxnLst/>
              <a:rect l="l" t="t" r="r" b="b"/>
              <a:pathLst>
                <a:path w="2636" h="532" extrusionOk="0">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51"/>
          <p:cNvSpPr txBox="1"/>
          <p:nvPr/>
        </p:nvSpPr>
        <p:spPr>
          <a:xfrm>
            <a:off x="4293117" y="1361818"/>
            <a:ext cx="4345406" cy="2969533"/>
          </a:xfrm>
          <a:prstGeom prst="rect">
            <a:avLst/>
          </a:prstGeom>
          <a:noFill/>
          <a:ln>
            <a:noFill/>
          </a:ln>
        </p:spPr>
        <p:txBody>
          <a:bodyPr spcFirstLastPara="1" wrap="square" lIns="91425" tIns="91425" rIns="91425" bIns="91425" anchor="ctr" anchorCtr="0">
            <a:noAutofit/>
          </a:bodyPr>
          <a:lstStyle/>
          <a:p>
            <a:pPr marL="0" marR="0">
              <a:lnSpc>
                <a:spcPct val="150000"/>
              </a:lnSpc>
              <a:spcBef>
                <a:spcPts val="0"/>
              </a:spcBef>
              <a:spcAft>
                <a:spcPts val="0"/>
              </a:spcAft>
            </a:pP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Nhóm</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đã</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hoàn</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thành</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được</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chức</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năng</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tiêu</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biểu</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bổ</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sung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chức</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năng</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b="1"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Tìm</a:t>
            </a:r>
            <a:r>
              <a:rPr lang="en-US" b="1"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b="1"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kiếm</a:t>
            </a:r>
            <a:r>
              <a:rPr lang="en-US" b="1"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theo</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từng</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vùng</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thành</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phố</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tên</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khách</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sạn</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gọi</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API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để</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thanh</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toán</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bằng</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b="1"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MOMO”</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theo</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yêu</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cầu</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của</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giảng</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viên</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Có</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thể</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thanh</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toán</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bằng</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MOMO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thông</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qua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cách</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quét</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mã</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QR.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Biết</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được</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cách</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thức</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vận</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hành</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hoạt</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động</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của</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trang</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web,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biết</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cách</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làm</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việc</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nhóm</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hỗ</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trợ</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nhau</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trong</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quá</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trình</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làm</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r>
              <a:rPr lang="en-US" dirty="0" err="1">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bài</a:t>
            </a:r>
            <a:r>
              <a:rPr lang="en-US"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rPr>
              <a:t>. </a:t>
            </a:r>
            <a:endParaRPr lang="vi-VN" dirty="0">
              <a:solidFill>
                <a:schemeClr val="tx1"/>
              </a:solidFill>
              <a:effectLst/>
              <a:latin typeface="Montserrat" panose="00000500000000000000" pitchFamily="2" charset="-93"/>
              <a:ea typeface="SimSun" panose="02010600030101010101" pitchFamily="2" charset="-122"/>
              <a:cs typeface="Times New Roman" panose="02020603050405020304" pitchFamily="18" charset="0"/>
            </a:endParaRPr>
          </a:p>
        </p:txBody>
      </p:sp>
      <p:sp>
        <p:nvSpPr>
          <p:cNvPr id="1759" name="Google Shape;1759;p51"/>
          <p:cNvSpPr/>
          <p:nvPr/>
        </p:nvSpPr>
        <p:spPr>
          <a:xfrm rot="5400000">
            <a:off x="3590824" y="180527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rot="5400000">
            <a:off x="3590824" y="257395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rot="5400000">
            <a:off x="3590824" y="334262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51"/>
          <p:cNvGrpSpPr/>
          <p:nvPr/>
        </p:nvGrpSpPr>
        <p:grpSpPr>
          <a:xfrm>
            <a:off x="3736787" y="1889380"/>
            <a:ext cx="323975" cy="365789"/>
            <a:chOff x="4020665" y="1431080"/>
            <a:chExt cx="531542" cy="602023"/>
          </a:xfrm>
        </p:grpSpPr>
        <p:sp>
          <p:nvSpPr>
            <p:cNvPr id="1763" name="Google Shape;1763;p51"/>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1"/>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51"/>
          <p:cNvGrpSpPr/>
          <p:nvPr/>
        </p:nvGrpSpPr>
        <p:grpSpPr>
          <a:xfrm>
            <a:off x="3774797" y="2658069"/>
            <a:ext cx="247956" cy="365769"/>
            <a:chOff x="6162888" y="1431577"/>
            <a:chExt cx="414295" cy="601990"/>
          </a:xfrm>
        </p:grpSpPr>
        <p:sp>
          <p:nvSpPr>
            <p:cNvPr id="1779" name="Google Shape;1779;p51"/>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51"/>
          <p:cNvGrpSpPr/>
          <p:nvPr/>
        </p:nvGrpSpPr>
        <p:grpSpPr>
          <a:xfrm>
            <a:off x="3702586" y="3426738"/>
            <a:ext cx="392377" cy="365773"/>
            <a:chOff x="4002290" y="2305475"/>
            <a:chExt cx="601990" cy="567794"/>
          </a:xfrm>
        </p:grpSpPr>
        <p:sp>
          <p:nvSpPr>
            <p:cNvPr id="1787" name="Google Shape;1787;p51"/>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03" name="Google Shape;1803;p51"/>
          <p:cNvCxnSpPr>
            <a:stCxn id="1759" idx="2"/>
            <a:endCxn id="1731" idx="3"/>
          </p:cNvCxnSpPr>
          <p:nvPr/>
        </p:nvCxnSpPr>
        <p:spPr>
          <a:xfrm flipH="1">
            <a:off x="1877375" y="1897825"/>
            <a:ext cx="1754400" cy="195900"/>
          </a:xfrm>
          <a:prstGeom prst="bentConnector2">
            <a:avLst/>
          </a:prstGeom>
          <a:noFill/>
          <a:ln w="19050" cap="flat" cmpd="sng">
            <a:solidFill>
              <a:schemeClr val="dk2"/>
            </a:solidFill>
            <a:prstDash val="solid"/>
            <a:round/>
            <a:headEnd type="none" w="med" len="med"/>
            <a:tailEnd type="none" w="med" len="med"/>
          </a:ln>
        </p:spPr>
      </p:cxnSp>
      <p:cxnSp>
        <p:nvCxnSpPr>
          <p:cNvPr id="1804" name="Google Shape;1804;p51"/>
          <p:cNvCxnSpPr>
            <a:stCxn id="1731" idx="0"/>
            <a:endCxn id="1761" idx="1"/>
          </p:cNvCxnSpPr>
          <p:nvPr/>
        </p:nvCxnSpPr>
        <p:spPr>
          <a:xfrm rot="-5400000" flipH="1">
            <a:off x="2656688" y="2809000"/>
            <a:ext cx="195900" cy="1754400"/>
          </a:xfrm>
          <a:prstGeom prst="bentConnector2">
            <a:avLst/>
          </a:prstGeom>
          <a:noFill/>
          <a:ln w="19050" cap="flat" cmpd="sng">
            <a:solidFill>
              <a:schemeClr val="dk2"/>
            </a:solidFill>
            <a:prstDash val="solid"/>
            <a:round/>
            <a:headEnd type="none" w="med" len="med"/>
            <a:tailEnd type="none" w="med" len="med"/>
          </a:ln>
        </p:spPr>
      </p:cxnSp>
      <p:cxnSp>
        <p:nvCxnSpPr>
          <p:cNvPr id="1805" name="Google Shape;1805;p51"/>
          <p:cNvCxnSpPr>
            <a:stCxn id="1760" idx="2"/>
            <a:endCxn id="1731" idx="5"/>
          </p:cNvCxnSpPr>
          <p:nvPr/>
        </p:nvCxnSpPr>
        <p:spPr>
          <a:xfrm flipH="1">
            <a:off x="2525075" y="2666500"/>
            <a:ext cx="1106700" cy="5979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1"/>
          <p:cNvGrpSpPr/>
          <p:nvPr/>
        </p:nvGrpSpPr>
        <p:grpSpPr>
          <a:xfrm>
            <a:off x="4870450" y="4570129"/>
            <a:ext cx="76825" cy="76800"/>
            <a:chOff x="3104875" y="1099400"/>
            <a:chExt cx="76825" cy="76800"/>
          </a:xfrm>
        </p:grpSpPr>
        <p:sp>
          <p:nvSpPr>
            <p:cNvPr id="1813" name="Google Shape;1813;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880056" y="7770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sp>
        <p:nvSpPr>
          <p:cNvPr id="90" name="Google Shape;1641;p48">
            <a:extLst>
              <a:ext uri="{FF2B5EF4-FFF2-40B4-BE49-F238E27FC236}">
                <a16:creationId xmlns:a16="http://schemas.microsoft.com/office/drawing/2014/main" id="{F661DA94-19B3-48C8-AEE2-780648B3BC0B}"/>
              </a:ext>
            </a:extLst>
          </p:cNvPr>
          <p:cNvSpPr txBox="1">
            <a:spLocks/>
          </p:cNvSpPr>
          <p:nvPr/>
        </p:nvSpPr>
        <p:spPr>
          <a:xfrm>
            <a:off x="937220" y="104945"/>
            <a:ext cx="8206780" cy="5739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pPr algn="l"/>
            <a:r>
              <a:rPr lang="vi-VN" sz="2000" dirty="0"/>
              <a:t>5. KẾT LUẬN &amp;</a:t>
            </a:r>
            <a:r>
              <a:rPr lang="en-US" sz="2000" dirty="0"/>
              <a:t> </a:t>
            </a:r>
            <a:r>
              <a:rPr lang="vi-VN" sz="2000" dirty="0"/>
              <a:t>ĐỊNH HƯỚNG PHÁT TRIỂN</a:t>
            </a:r>
          </a:p>
        </p:txBody>
      </p:sp>
      <p:sp>
        <p:nvSpPr>
          <p:cNvPr id="93" name="Google Shape;1641;p48">
            <a:extLst>
              <a:ext uri="{FF2B5EF4-FFF2-40B4-BE49-F238E27FC236}">
                <a16:creationId xmlns:a16="http://schemas.microsoft.com/office/drawing/2014/main" id="{98718403-CD56-4F51-998D-626E92DEABFA}"/>
              </a:ext>
            </a:extLst>
          </p:cNvPr>
          <p:cNvSpPr txBox="1">
            <a:spLocks/>
          </p:cNvSpPr>
          <p:nvPr/>
        </p:nvSpPr>
        <p:spPr>
          <a:xfrm>
            <a:off x="937220" y="744996"/>
            <a:ext cx="2694554" cy="5739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pPr algn="l"/>
            <a:r>
              <a:rPr lang="en-US" sz="1800" dirty="0" err="1">
                <a:solidFill>
                  <a:schemeClr val="tx1"/>
                </a:solidFill>
              </a:rPr>
              <a:t>Kết</a:t>
            </a:r>
            <a:r>
              <a:rPr lang="en-US" sz="1800" dirty="0">
                <a:solidFill>
                  <a:schemeClr val="tx1"/>
                </a:solidFill>
              </a:rPr>
              <a:t> </a:t>
            </a:r>
            <a:r>
              <a:rPr lang="en-US" sz="1800" dirty="0" err="1">
                <a:solidFill>
                  <a:schemeClr val="tx1"/>
                </a:solidFill>
              </a:rPr>
              <a:t>quả</a:t>
            </a:r>
            <a:r>
              <a:rPr lang="en-US" sz="1800" dirty="0">
                <a:solidFill>
                  <a:schemeClr val="tx1"/>
                </a:solidFill>
              </a:rPr>
              <a:t> </a:t>
            </a:r>
            <a:r>
              <a:rPr lang="en-US" sz="1800" dirty="0" err="1">
                <a:solidFill>
                  <a:schemeClr val="tx1"/>
                </a:solidFill>
              </a:rPr>
              <a:t>đạt</a:t>
            </a:r>
            <a:r>
              <a:rPr lang="en-US" sz="1800" dirty="0">
                <a:solidFill>
                  <a:schemeClr val="tx1"/>
                </a:solidFill>
              </a:rPr>
              <a:t> </a:t>
            </a:r>
            <a:r>
              <a:rPr lang="en-US" sz="1800" dirty="0" err="1">
                <a:solidFill>
                  <a:schemeClr val="tx1"/>
                </a:solidFill>
              </a:rPr>
              <a:t>được</a:t>
            </a:r>
            <a:endParaRPr lang="vi-VN" sz="1600" dirty="0">
              <a:solidFill>
                <a:schemeClr val="tx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92" name="Google Shape;1692;p50"/>
          <p:cNvSpPr/>
          <p:nvPr/>
        </p:nvSpPr>
        <p:spPr>
          <a:xfrm rot="5400000">
            <a:off x="762538" y="1296757"/>
            <a:ext cx="674115" cy="571481"/>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93" name="Google Shape;1693;p50"/>
          <p:cNvSpPr/>
          <p:nvPr/>
        </p:nvSpPr>
        <p:spPr>
          <a:xfrm rot="5400000">
            <a:off x="762538" y="3117140"/>
            <a:ext cx="674115" cy="571481"/>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94" name="Google Shape;1694;p50"/>
          <p:cNvSpPr/>
          <p:nvPr/>
        </p:nvSpPr>
        <p:spPr>
          <a:xfrm rot="5400000">
            <a:off x="742038" y="2172658"/>
            <a:ext cx="674115" cy="571481"/>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grpSp>
        <p:nvGrpSpPr>
          <p:cNvPr id="1695" name="Google Shape;1695;p50"/>
          <p:cNvGrpSpPr/>
          <p:nvPr/>
        </p:nvGrpSpPr>
        <p:grpSpPr>
          <a:xfrm>
            <a:off x="920837" y="3213754"/>
            <a:ext cx="342502" cy="350291"/>
            <a:chOff x="1421638" y="4125629"/>
            <a:chExt cx="374709" cy="374010"/>
          </a:xfrm>
        </p:grpSpPr>
        <p:sp>
          <p:nvSpPr>
            <p:cNvPr id="1696" name="Google Shape;1696;p50"/>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97" name="Google Shape;1697;p50"/>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1698" name="Google Shape;1698;p50"/>
          <p:cNvGrpSpPr/>
          <p:nvPr/>
        </p:nvGrpSpPr>
        <p:grpSpPr>
          <a:xfrm>
            <a:off x="879855" y="2293411"/>
            <a:ext cx="342496" cy="350312"/>
            <a:chOff x="775325" y="4143525"/>
            <a:chExt cx="468776" cy="468884"/>
          </a:xfrm>
        </p:grpSpPr>
        <p:sp>
          <p:nvSpPr>
            <p:cNvPr id="1699" name="Google Shape;1699;p50"/>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00" name="Google Shape;1700;p50"/>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01" name="Google Shape;1701;p50"/>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02" name="Google Shape;1702;p50"/>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1703" name="Google Shape;1703;p50"/>
          <p:cNvGrpSpPr/>
          <p:nvPr/>
        </p:nvGrpSpPr>
        <p:grpSpPr>
          <a:xfrm>
            <a:off x="910157" y="1407366"/>
            <a:ext cx="365306" cy="350264"/>
            <a:chOff x="7474098" y="2308360"/>
            <a:chExt cx="602023" cy="562023"/>
          </a:xfrm>
        </p:grpSpPr>
        <p:sp>
          <p:nvSpPr>
            <p:cNvPr id="1704" name="Google Shape;1704;p50"/>
            <p:cNvSpPr/>
            <p:nvPr/>
          </p:nvSpPr>
          <p:spPr>
            <a:xfrm>
              <a:off x="7474098" y="2308360"/>
              <a:ext cx="602023" cy="562023"/>
            </a:xfrm>
            <a:custGeom>
              <a:avLst/>
              <a:gdLst/>
              <a:ahLst/>
              <a:cxnLst/>
              <a:rect l="l" t="t" r="r" b="b"/>
              <a:pathLst>
                <a:path w="18151" h="16945" extrusionOk="0">
                  <a:moveTo>
                    <a:pt x="10142" y="533"/>
                  </a:moveTo>
                  <a:cubicBezTo>
                    <a:pt x="10882" y="533"/>
                    <a:pt x="11485" y="1134"/>
                    <a:pt x="11485" y="1875"/>
                  </a:cubicBezTo>
                  <a:lnTo>
                    <a:pt x="11485" y="2304"/>
                  </a:lnTo>
                  <a:cubicBezTo>
                    <a:pt x="11037" y="2269"/>
                    <a:pt x="10542" y="2251"/>
                    <a:pt x="9989" y="2251"/>
                  </a:cubicBezTo>
                  <a:lnTo>
                    <a:pt x="9927" y="2251"/>
                  </a:lnTo>
                  <a:cubicBezTo>
                    <a:pt x="8630" y="2251"/>
                    <a:pt x="6989" y="2328"/>
                    <a:pt x="5806" y="2927"/>
                  </a:cubicBezTo>
                  <a:cubicBezTo>
                    <a:pt x="5453" y="3106"/>
                    <a:pt x="5152" y="3322"/>
                    <a:pt x="4904" y="3578"/>
                  </a:cubicBezTo>
                  <a:lnTo>
                    <a:pt x="4904" y="2968"/>
                  </a:lnTo>
                  <a:cubicBezTo>
                    <a:pt x="4904" y="2749"/>
                    <a:pt x="4744" y="2568"/>
                    <a:pt x="4535" y="2532"/>
                  </a:cubicBezTo>
                  <a:lnTo>
                    <a:pt x="4535" y="1875"/>
                  </a:lnTo>
                  <a:cubicBezTo>
                    <a:pt x="4535" y="1135"/>
                    <a:pt x="5138" y="533"/>
                    <a:pt x="5879" y="533"/>
                  </a:cubicBezTo>
                  <a:close/>
                  <a:moveTo>
                    <a:pt x="12819" y="1228"/>
                  </a:moveTo>
                  <a:cubicBezTo>
                    <a:pt x="14231" y="1228"/>
                    <a:pt x="15380" y="2376"/>
                    <a:pt x="15380" y="3786"/>
                  </a:cubicBezTo>
                  <a:lnTo>
                    <a:pt x="15380" y="4052"/>
                  </a:lnTo>
                  <a:cubicBezTo>
                    <a:pt x="15225" y="3806"/>
                    <a:pt x="15036" y="3585"/>
                    <a:pt x="14815" y="3393"/>
                  </a:cubicBezTo>
                  <a:cubicBezTo>
                    <a:pt x="14764" y="3350"/>
                    <a:pt x="14702" y="3329"/>
                    <a:pt x="14641" y="3329"/>
                  </a:cubicBezTo>
                  <a:cubicBezTo>
                    <a:pt x="14566" y="3329"/>
                    <a:pt x="14492" y="3360"/>
                    <a:pt x="14439" y="3421"/>
                  </a:cubicBezTo>
                  <a:cubicBezTo>
                    <a:pt x="14343" y="3532"/>
                    <a:pt x="14356" y="3700"/>
                    <a:pt x="14467" y="3796"/>
                  </a:cubicBezTo>
                  <a:cubicBezTo>
                    <a:pt x="15082" y="4326"/>
                    <a:pt x="15380" y="5098"/>
                    <a:pt x="15380" y="6151"/>
                  </a:cubicBezTo>
                  <a:lnTo>
                    <a:pt x="15380" y="6806"/>
                  </a:lnTo>
                  <a:lnTo>
                    <a:pt x="4535" y="6806"/>
                  </a:lnTo>
                  <a:lnTo>
                    <a:pt x="4535" y="6308"/>
                  </a:lnTo>
                  <a:cubicBezTo>
                    <a:pt x="4743" y="6272"/>
                    <a:pt x="4904" y="6090"/>
                    <a:pt x="4904" y="5872"/>
                  </a:cubicBezTo>
                  <a:lnTo>
                    <a:pt x="4904" y="4467"/>
                  </a:lnTo>
                  <a:cubicBezTo>
                    <a:pt x="5152" y="4012"/>
                    <a:pt x="5530" y="3662"/>
                    <a:pt x="6046" y="3401"/>
                  </a:cubicBezTo>
                  <a:cubicBezTo>
                    <a:pt x="6890" y="2973"/>
                    <a:pt x="8086" y="2783"/>
                    <a:pt x="9926" y="2783"/>
                  </a:cubicBezTo>
                  <a:lnTo>
                    <a:pt x="9989" y="2783"/>
                  </a:lnTo>
                  <a:cubicBezTo>
                    <a:pt x="11349" y="2783"/>
                    <a:pt x="12342" y="2887"/>
                    <a:pt x="13113" y="3110"/>
                  </a:cubicBezTo>
                  <a:cubicBezTo>
                    <a:pt x="13138" y="3117"/>
                    <a:pt x="13162" y="3120"/>
                    <a:pt x="13186" y="3120"/>
                  </a:cubicBezTo>
                  <a:cubicBezTo>
                    <a:pt x="13302" y="3120"/>
                    <a:pt x="13409" y="3044"/>
                    <a:pt x="13442" y="2928"/>
                  </a:cubicBezTo>
                  <a:cubicBezTo>
                    <a:pt x="13484" y="2786"/>
                    <a:pt x="13402" y="2640"/>
                    <a:pt x="13261" y="2598"/>
                  </a:cubicBezTo>
                  <a:cubicBezTo>
                    <a:pt x="12895" y="2493"/>
                    <a:pt x="12485" y="2413"/>
                    <a:pt x="12017" y="2355"/>
                  </a:cubicBezTo>
                  <a:lnTo>
                    <a:pt x="12017" y="1875"/>
                  </a:lnTo>
                  <a:cubicBezTo>
                    <a:pt x="12017" y="1703"/>
                    <a:pt x="11993" y="1538"/>
                    <a:pt x="11950" y="1380"/>
                  </a:cubicBezTo>
                  <a:cubicBezTo>
                    <a:pt x="12221" y="1282"/>
                    <a:pt x="12514" y="1228"/>
                    <a:pt x="12819" y="1228"/>
                  </a:cubicBezTo>
                  <a:close/>
                  <a:moveTo>
                    <a:pt x="16579" y="7338"/>
                  </a:moveTo>
                  <a:cubicBezTo>
                    <a:pt x="16627" y="7338"/>
                    <a:pt x="16667" y="7378"/>
                    <a:pt x="16667" y="7426"/>
                  </a:cubicBezTo>
                  <a:lnTo>
                    <a:pt x="16667" y="7675"/>
                  </a:lnTo>
                  <a:cubicBezTo>
                    <a:pt x="16667" y="7723"/>
                    <a:pt x="16627" y="7763"/>
                    <a:pt x="16579" y="7763"/>
                  </a:cubicBezTo>
                  <a:lnTo>
                    <a:pt x="3338" y="7763"/>
                  </a:lnTo>
                  <a:cubicBezTo>
                    <a:pt x="3289" y="7763"/>
                    <a:pt x="3249" y="7723"/>
                    <a:pt x="3249" y="7675"/>
                  </a:cubicBezTo>
                  <a:lnTo>
                    <a:pt x="3249" y="7426"/>
                  </a:lnTo>
                  <a:cubicBezTo>
                    <a:pt x="3249" y="7378"/>
                    <a:pt x="3289" y="7338"/>
                    <a:pt x="3338" y="7338"/>
                  </a:cubicBezTo>
                  <a:close/>
                  <a:moveTo>
                    <a:pt x="10109" y="8295"/>
                  </a:moveTo>
                  <a:cubicBezTo>
                    <a:pt x="10115" y="8325"/>
                    <a:pt x="10123" y="8353"/>
                    <a:pt x="10133" y="8383"/>
                  </a:cubicBezTo>
                  <a:lnTo>
                    <a:pt x="10409" y="9263"/>
                  </a:lnTo>
                  <a:lnTo>
                    <a:pt x="9507" y="9263"/>
                  </a:lnTo>
                  <a:lnTo>
                    <a:pt x="9784" y="8383"/>
                  </a:lnTo>
                  <a:cubicBezTo>
                    <a:pt x="9793" y="8353"/>
                    <a:pt x="9800" y="8325"/>
                    <a:pt x="9806" y="8295"/>
                  </a:cubicBezTo>
                  <a:close/>
                  <a:moveTo>
                    <a:pt x="10575" y="9795"/>
                  </a:moveTo>
                  <a:lnTo>
                    <a:pt x="10667" y="10088"/>
                  </a:lnTo>
                  <a:lnTo>
                    <a:pt x="9249" y="10088"/>
                  </a:lnTo>
                  <a:lnTo>
                    <a:pt x="9341" y="9795"/>
                  </a:lnTo>
                  <a:close/>
                  <a:moveTo>
                    <a:pt x="4820" y="9243"/>
                  </a:moveTo>
                  <a:lnTo>
                    <a:pt x="4820" y="10252"/>
                  </a:lnTo>
                  <a:lnTo>
                    <a:pt x="3399" y="10252"/>
                  </a:lnTo>
                  <a:cubicBezTo>
                    <a:pt x="3318" y="10252"/>
                    <a:pt x="3249" y="10183"/>
                    <a:pt x="3249" y="10101"/>
                  </a:cubicBezTo>
                  <a:lnTo>
                    <a:pt x="3249" y="9393"/>
                  </a:lnTo>
                  <a:cubicBezTo>
                    <a:pt x="3249" y="9311"/>
                    <a:pt x="3318" y="9243"/>
                    <a:pt x="3399" y="9243"/>
                  </a:cubicBezTo>
                  <a:close/>
                  <a:moveTo>
                    <a:pt x="6731" y="9243"/>
                  </a:moveTo>
                  <a:cubicBezTo>
                    <a:pt x="6812" y="9243"/>
                    <a:pt x="6881" y="9311"/>
                    <a:pt x="6881" y="9393"/>
                  </a:cubicBezTo>
                  <a:lnTo>
                    <a:pt x="6881" y="10101"/>
                  </a:lnTo>
                  <a:cubicBezTo>
                    <a:pt x="6881" y="10183"/>
                    <a:pt x="6812" y="10252"/>
                    <a:pt x="6731" y="10252"/>
                  </a:cubicBezTo>
                  <a:lnTo>
                    <a:pt x="5352" y="10252"/>
                  </a:lnTo>
                  <a:lnTo>
                    <a:pt x="5352" y="9243"/>
                  </a:lnTo>
                  <a:close/>
                  <a:moveTo>
                    <a:pt x="3145" y="8318"/>
                  </a:moveTo>
                  <a:cubicBezTo>
                    <a:pt x="3145" y="8325"/>
                    <a:pt x="3145" y="8330"/>
                    <a:pt x="3145" y="8336"/>
                  </a:cubicBezTo>
                  <a:lnTo>
                    <a:pt x="3145" y="8761"/>
                  </a:lnTo>
                  <a:cubicBezTo>
                    <a:pt x="2894" y="8862"/>
                    <a:pt x="2718" y="9107"/>
                    <a:pt x="2718" y="9392"/>
                  </a:cubicBezTo>
                  <a:lnTo>
                    <a:pt x="2718" y="10101"/>
                  </a:lnTo>
                  <a:cubicBezTo>
                    <a:pt x="2718" y="10386"/>
                    <a:pt x="2894" y="10632"/>
                    <a:pt x="3145" y="10733"/>
                  </a:cubicBezTo>
                  <a:lnTo>
                    <a:pt x="3145" y="10957"/>
                  </a:lnTo>
                  <a:cubicBezTo>
                    <a:pt x="3145" y="11097"/>
                    <a:pt x="3174" y="11231"/>
                    <a:pt x="3229" y="11351"/>
                  </a:cubicBezTo>
                  <a:cubicBezTo>
                    <a:pt x="2681" y="11105"/>
                    <a:pt x="2298" y="10554"/>
                    <a:pt x="2298" y="9914"/>
                  </a:cubicBezTo>
                  <a:lnTo>
                    <a:pt x="2298" y="9715"/>
                  </a:lnTo>
                  <a:cubicBezTo>
                    <a:pt x="2298" y="9109"/>
                    <a:pt x="2642" y="8582"/>
                    <a:pt x="3145" y="8318"/>
                  </a:cubicBezTo>
                  <a:close/>
                  <a:moveTo>
                    <a:pt x="16771" y="8318"/>
                  </a:moveTo>
                  <a:lnTo>
                    <a:pt x="16771" y="8318"/>
                  </a:lnTo>
                  <a:cubicBezTo>
                    <a:pt x="17274" y="8582"/>
                    <a:pt x="17619" y="9109"/>
                    <a:pt x="17619" y="9715"/>
                  </a:cubicBezTo>
                  <a:lnTo>
                    <a:pt x="17619" y="9915"/>
                  </a:lnTo>
                  <a:cubicBezTo>
                    <a:pt x="17619" y="10554"/>
                    <a:pt x="17236" y="11105"/>
                    <a:pt x="16687" y="11352"/>
                  </a:cubicBezTo>
                  <a:cubicBezTo>
                    <a:pt x="16742" y="11231"/>
                    <a:pt x="16772" y="11098"/>
                    <a:pt x="16772" y="10957"/>
                  </a:cubicBezTo>
                  <a:lnTo>
                    <a:pt x="16772" y="10080"/>
                  </a:lnTo>
                  <a:lnTo>
                    <a:pt x="16875" y="10080"/>
                  </a:lnTo>
                  <a:cubicBezTo>
                    <a:pt x="17022" y="10080"/>
                    <a:pt x="17141" y="9961"/>
                    <a:pt x="17141" y="9814"/>
                  </a:cubicBezTo>
                  <a:cubicBezTo>
                    <a:pt x="17141" y="9668"/>
                    <a:pt x="17022" y="9550"/>
                    <a:pt x="16875" y="9550"/>
                  </a:cubicBezTo>
                  <a:lnTo>
                    <a:pt x="16772" y="9550"/>
                  </a:lnTo>
                  <a:lnTo>
                    <a:pt x="16772" y="8336"/>
                  </a:lnTo>
                  <a:cubicBezTo>
                    <a:pt x="16772" y="8330"/>
                    <a:pt x="16771" y="8325"/>
                    <a:pt x="16771" y="8318"/>
                  </a:cubicBezTo>
                  <a:close/>
                  <a:moveTo>
                    <a:pt x="16238" y="8295"/>
                  </a:moveTo>
                  <a:cubicBezTo>
                    <a:pt x="16239" y="8308"/>
                    <a:pt x="16240" y="8322"/>
                    <a:pt x="16240" y="8336"/>
                  </a:cubicBezTo>
                  <a:lnTo>
                    <a:pt x="16240" y="10957"/>
                  </a:lnTo>
                  <a:cubicBezTo>
                    <a:pt x="16240" y="11202"/>
                    <a:pt x="16042" y="11400"/>
                    <a:pt x="15796" y="11400"/>
                  </a:cubicBezTo>
                  <a:lnTo>
                    <a:pt x="12149" y="11400"/>
                  </a:lnTo>
                  <a:cubicBezTo>
                    <a:pt x="11876" y="11400"/>
                    <a:pt x="11564" y="11171"/>
                    <a:pt x="11482" y="10910"/>
                  </a:cubicBezTo>
                  <a:lnTo>
                    <a:pt x="10663" y="8295"/>
                  </a:lnTo>
                  <a:close/>
                  <a:moveTo>
                    <a:pt x="9254" y="8295"/>
                  </a:moveTo>
                  <a:lnTo>
                    <a:pt x="8434" y="10910"/>
                  </a:lnTo>
                  <a:cubicBezTo>
                    <a:pt x="8352" y="11171"/>
                    <a:pt x="8040" y="11400"/>
                    <a:pt x="7767" y="11400"/>
                  </a:cubicBezTo>
                  <a:lnTo>
                    <a:pt x="7374" y="11400"/>
                  </a:lnTo>
                  <a:cubicBezTo>
                    <a:pt x="7227" y="11400"/>
                    <a:pt x="7108" y="11519"/>
                    <a:pt x="7108" y="11666"/>
                  </a:cubicBezTo>
                  <a:cubicBezTo>
                    <a:pt x="7108" y="11812"/>
                    <a:pt x="7227" y="11932"/>
                    <a:pt x="7374" y="11932"/>
                  </a:cubicBezTo>
                  <a:lnTo>
                    <a:pt x="7767" y="11932"/>
                  </a:lnTo>
                  <a:cubicBezTo>
                    <a:pt x="8273" y="11932"/>
                    <a:pt x="8790" y="11553"/>
                    <a:pt x="8942" y="11069"/>
                  </a:cubicBezTo>
                  <a:lnTo>
                    <a:pt x="9082" y="10619"/>
                  </a:lnTo>
                  <a:lnTo>
                    <a:pt x="9363" y="10619"/>
                  </a:lnTo>
                  <a:lnTo>
                    <a:pt x="9363" y="12113"/>
                  </a:lnTo>
                  <a:cubicBezTo>
                    <a:pt x="9363" y="12455"/>
                    <a:pt x="9641" y="12733"/>
                    <a:pt x="9983" y="12733"/>
                  </a:cubicBezTo>
                  <a:lnTo>
                    <a:pt x="10836" y="12733"/>
                  </a:lnTo>
                  <a:cubicBezTo>
                    <a:pt x="10983" y="12733"/>
                    <a:pt x="11102" y="12614"/>
                    <a:pt x="11102" y="12468"/>
                  </a:cubicBezTo>
                  <a:cubicBezTo>
                    <a:pt x="11102" y="12321"/>
                    <a:pt x="10983" y="12202"/>
                    <a:pt x="10836" y="12202"/>
                  </a:cubicBezTo>
                  <a:lnTo>
                    <a:pt x="9983" y="12202"/>
                  </a:lnTo>
                  <a:cubicBezTo>
                    <a:pt x="9935" y="12202"/>
                    <a:pt x="9894" y="12162"/>
                    <a:pt x="9894" y="12113"/>
                  </a:cubicBezTo>
                  <a:lnTo>
                    <a:pt x="9894" y="10619"/>
                  </a:lnTo>
                  <a:lnTo>
                    <a:pt x="10834" y="10619"/>
                  </a:lnTo>
                  <a:lnTo>
                    <a:pt x="10975" y="11069"/>
                  </a:lnTo>
                  <a:cubicBezTo>
                    <a:pt x="11127" y="11553"/>
                    <a:pt x="11642" y="11932"/>
                    <a:pt x="12149" y="11932"/>
                  </a:cubicBezTo>
                  <a:lnTo>
                    <a:pt x="15304" y="11932"/>
                  </a:lnTo>
                  <a:cubicBezTo>
                    <a:pt x="14872" y="14472"/>
                    <a:pt x="12653" y="16412"/>
                    <a:pt x="9989" y="16412"/>
                  </a:cubicBezTo>
                  <a:lnTo>
                    <a:pt x="9927" y="16412"/>
                  </a:lnTo>
                  <a:cubicBezTo>
                    <a:pt x="7263" y="16412"/>
                    <a:pt x="5044" y="14472"/>
                    <a:pt x="4612" y="11932"/>
                  </a:cubicBezTo>
                  <a:lnTo>
                    <a:pt x="5707" y="11932"/>
                  </a:lnTo>
                  <a:cubicBezTo>
                    <a:pt x="5854" y="11932"/>
                    <a:pt x="5973" y="11812"/>
                    <a:pt x="5973" y="11666"/>
                  </a:cubicBezTo>
                  <a:cubicBezTo>
                    <a:pt x="5973" y="11519"/>
                    <a:pt x="5854" y="11400"/>
                    <a:pt x="5707" y="11400"/>
                  </a:cubicBezTo>
                  <a:lnTo>
                    <a:pt x="4119" y="11400"/>
                  </a:lnTo>
                  <a:cubicBezTo>
                    <a:pt x="3876" y="11400"/>
                    <a:pt x="3677" y="11202"/>
                    <a:pt x="3677" y="10957"/>
                  </a:cubicBezTo>
                  <a:lnTo>
                    <a:pt x="3677" y="10784"/>
                  </a:lnTo>
                  <a:lnTo>
                    <a:pt x="6731" y="10784"/>
                  </a:lnTo>
                  <a:cubicBezTo>
                    <a:pt x="7107" y="10784"/>
                    <a:pt x="7413" y="10478"/>
                    <a:pt x="7413" y="10101"/>
                  </a:cubicBezTo>
                  <a:lnTo>
                    <a:pt x="7413" y="9393"/>
                  </a:lnTo>
                  <a:cubicBezTo>
                    <a:pt x="7413" y="9017"/>
                    <a:pt x="7107" y="8711"/>
                    <a:pt x="6731" y="8711"/>
                  </a:cubicBezTo>
                  <a:lnTo>
                    <a:pt x="3677" y="8711"/>
                  </a:lnTo>
                  <a:lnTo>
                    <a:pt x="3677" y="8336"/>
                  </a:lnTo>
                  <a:cubicBezTo>
                    <a:pt x="3677" y="8323"/>
                    <a:pt x="3678" y="8308"/>
                    <a:pt x="3679" y="8295"/>
                  </a:cubicBezTo>
                  <a:close/>
                  <a:moveTo>
                    <a:pt x="5879" y="1"/>
                  </a:moveTo>
                  <a:cubicBezTo>
                    <a:pt x="4845" y="1"/>
                    <a:pt x="4004" y="842"/>
                    <a:pt x="4004" y="1875"/>
                  </a:cubicBezTo>
                  <a:lnTo>
                    <a:pt x="4004" y="2525"/>
                  </a:lnTo>
                  <a:lnTo>
                    <a:pt x="3014" y="2525"/>
                  </a:lnTo>
                  <a:cubicBezTo>
                    <a:pt x="2867" y="2525"/>
                    <a:pt x="2748" y="2644"/>
                    <a:pt x="2748" y="2790"/>
                  </a:cubicBezTo>
                  <a:cubicBezTo>
                    <a:pt x="2748" y="2937"/>
                    <a:pt x="2867" y="3056"/>
                    <a:pt x="3014" y="3056"/>
                  </a:cubicBezTo>
                  <a:lnTo>
                    <a:pt x="4372" y="3056"/>
                  </a:lnTo>
                  <a:lnTo>
                    <a:pt x="4372" y="5783"/>
                  </a:lnTo>
                  <a:lnTo>
                    <a:pt x="2964" y="5783"/>
                  </a:lnTo>
                  <a:cubicBezTo>
                    <a:pt x="2777" y="5783"/>
                    <a:pt x="2568" y="5896"/>
                    <a:pt x="2467" y="6053"/>
                  </a:cubicBezTo>
                  <a:lnTo>
                    <a:pt x="2067" y="6672"/>
                  </a:lnTo>
                  <a:lnTo>
                    <a:pt x="1666" y="6053"/>
                  </a:lnTo>
                  <a:cubicBezTo>
                    <a:pt x="1565" y="5896"/>
                    <a:pt x="1356" y="5783"/>
                    <a:pt x="1169" y="5783"/>
                  </a:cubicBezTo>
                  <a:lnTo>
                    <a:pt x="533" y="5783"/>
                  </a:lnTo>
                  <a:lnTo>
                    <a:pt x="533" y="3056"/>
                  </a:lnTo>
                  <a:lnTo>
                    <a:pt x="1419" y="3056"/>
                  </a:lnTo>
                  <a:cubicBezTo>
                    <a:pt x="1566" y="3056"/>
                    <a:pt x="1685" y="2937"/>
                    <a:pt x="1685" y="2790"/>
                  </a:cubicBezTo>
                  <a:cubicBezTo>
                    <a:pt x="1685" y="2644"/>
                    <a:pt x="1566" y="2525"/>
                    <a:pt x="1419" y="2525"/>
                  </a:cubicBezTo>
                  <a:lnTo>
                    <a:pt x="443" y="2525"/>
                  </a:lnTo>
                  <a:cubicBezTo>
                    <a:pt x="199" y="2525"/>
                    <a:pt x="1" y="2724"/>
                    <a:pt x="1" y="2968"/>
                  </a:cubicBezTo>
                  <a:lnTo>
                    <a:pt x="1" y="5872"/>
                  </a:lnTo>
                  <a:cubicBezTo>
                    <a:pt x="1" y="6116"/>
                    <a:pt x="199" y="6315"/>
                    <a:pt x="443" y="6315"/>
                  </a:cubicBezTo>
                  <a:lnTo>
                    <a:pt x="1166" y="6314"/>
                  </a:lnTo>
                  <a:cubicBezTo>
                    <a:pt x="1181" y="6316"/>
                    <a:pt x="1211" y="6334"/>
                    <a:pt x="1220" y="6342"/>
                  </a:cubicBezTo>
                  <a:lnTo>
                    <a:pt x="1747" y="7157"/>
                  </a:lnTo>
                  <a:cubicBezTo>
                    <a:pt x="1822" y="7273"/>
                    <a:pt x="1938" y="7340"/>
                    <a:pt x="2067" y="7340"/>
                  </a:cubicBezTo>
                  <a:cubicBezTo>
                    <a:pt x="2194" y="7340"/>
                    <a:pt x="2311" y="7273"/>
                    <a:pt x="2386" y="7157"/>
                  </a:cubicBezTo>
                  <a:lnTo>
                    <a:pt x="2912" y="6345"/>
                  </a:lnTo>
                  <a:cubicBezTo>
                    <a:pt x="2921" y="6333"/>
                    <a:pt x="2952" y="6316"/>
                    <a:pt x="2964" y="6314"/>
                  </a:cubicBezTo>
                  <a:lnTo>
                    <a:pt x="4004" y="6314"/>
                  </a:lnTo>
                  <a:lnTo>
                    <a:pt x="4004" y="6806"/>
                  </a:lnTo>
                  <a:lnTo>
                    <a:pt x="3338" y="6806"/>
                  </a:lnTo>
                  <a:cubicBezTo>
                    <a:pt x="2996" y="6806"/>
                    <a:pt x="2718" y="7084"/>
                    <a:pt x="2718" y="7426"/>
                  </a:cubicBezTo>
                  <a:lnTo>
                    <a:pt x="2718" y="7675"/>
                  </a:lnTo>
                  <a:cubicBezTo>
                    <a:pt x="2718" y="7763"/>
                    <a:pt x="2736" y="7846"/>
                    <a:pt x="2769" y="7922"/>
                  </a:cubicBezTo>
                  <a:cubicBezTo>
                    <a:pt x="2168" y="8294"/>
                    <a:pt x="1767" y="8958"/>
                    <a:pt x="1767" y="9715"/>
                  </a:cubicBezTo>
                  <a:lnTo>
                    <a:pt x="1767" y="9914"/>
                  </a:lnTo>
                  <a:cubicBezTo>
                    <a:pt x="1767" y="11077"/>
                    <a:pt x="2712" y="12023"/>
                    <a:pt x="3877" y="12023"/>
                  </a:cubicBezTo>
                  <a:lnTo>
                    <a:pt x="4088" y="12023"/>
                  </a:lnTo>
                  <a:cubicBezTo>
                    <a:pt x="4565" y="14813"/>
                    <a:pt x="7001" y="16944"/>
                    <a:pt x="9927" y="16944"/>
                  </a:cubicBezTo>
                  <a:lnTo>
                    <a:pt x="9989" y="16944"/>
                  </a:lnTo>
                  <a:cubicBezTo>
                    <a:pt x="12915" y="16944"/>
                    <a:pt x="15353" y="14813"/>
                    <a:pt x="15828" y="12023"/>
                  </a:cubicBezTo>
                  <a:lnTo>
                    <a:pt x="16040" y="12023"/>
                  </a:lnTo>
                  <a:cubicBezTo>
                    <a:pt x="17204" y="12023"/>
                    <a:pt x="18151" y="11077"/>
                    <a:pt x="18151" y="9914"/>
                  </a:cubicBezTo>
                  <a:lnTo>
                    <a:pt x="18151" y="9715"/>
                  </a:lnTo>
                  <a:cubicBezTo>
                    <a:pt x="18151" y="8958"/>
                    <a:pt x="17748" y="8294"/>
                    <a:pt x="17147" y="7922"/>
                  </a:cubicBezTo>
                  <a:cubicBezTo>
                    <a:pt x="17180" y="7846"/>
                    <a:pt x="17199" y="7763"/>
                    <a:pt x="17199" y="7675"/>
                  </a:cubicBezTo>
                  <a:lnTo>
                    <a:pt x="17199" y="7426"/>
                  </a:lnTo>
                  <a:cubicBezTo>
                    <a:pt x="17199" y="7084"/>
                    <a:pt x="16920" y="6806"/>
                    <a:pt x="16579" y="6806"/>
                  </a:cubicBezTo>
                  <a:lnTo>
                    <a:pt x="15912" y="6806"/>
                  </a:lnTo>
                  <a:lnTo>
                    <a:pt x="15912" y="3786"/>
                  </a:lnTo>
                  <a:cubicBezTo>
                    <a:pt x="15912" y="2083"/>
                    <a:pt x="14525" y="697"/>
                    <a:pt x="12820" y="697"/>
                  </a:cubicBezTo>
                  <a:cubicBezTo>
                    <a:pt x="12439" y="697"/>
                    <a:pt x="12074" y="766"/>
                    <a:pt x="11738" y="892"/>
                  </a:cubicBezTo>
                  <a:cubicBezTo>
                    <a:pt x="11407" y="358"/>
                    <a:pt x="10815" y="1"/>
                    <a:pt x="10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05" name="Google Shape;1705;p50"/>
            <p:cNvSpPr/>
            <p:nvPr/>
          </p:nvSpPr>
          <p:spPr>
            <a:xfrm>
              <a:off x="7886702" y="2595657"/>
              <a:ext cx="101891" cy="17678"/>
            </a:xfrm>
            <a:custGeom>
              <a:avLst/>
              <a:gdLst/>
              <a:ahLst/>
              <a:cxnLst/>
              <a:rect l="l" t="t" r="r" b="b"/>
              <a:pathLst>
                <a:path w="3072" h="533" extrusionOk="0">
                  <a:moveTo>
                    <a:pt x="267" y="0"/>
                  </a:moveTo>
                  <a:cubicBezTo>
                    <a:pt x="120" y="0"/>
                    <a:pt x="1" y="120"/>
                    <a:pt x="1" y="266"/>
                  </a:cubicBezTo>
                  <a:cubicBezTo>
                    <a:pt x="1" y="413"/>
                    <a:pt x="120" y="532"/>
                    <a:pt x="267" y="532"/>
                  </a:cubicBezTo>
                  <a:lnTo>
                    <a:pt x="2807" y="532"/>
                  </a:lnTo>
                  <a:cubicBezTo>
                    <a:pt x="2954" y="532"/>
                    <a:pt x="3072" y="413"/>
                    <a:pt x="3072" y="266"/>
                  </a:cubicBezTo>
                  <a:cubicBezTo>
                    <a:pt x="3072" y="120"/>
                    <a:pt x="2954" y="0"/>
                    <a:pt x="2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06" name="Google Shape;1706;p50"/>
            <p:cNvSpPr/>
            <p:nvPr/>
          </p:nvSpPr>
          <p:spPr>
            <a:xfrm>
              <a:off x="7886702" y="2622655"/>
              <a:ext cx="101891" cy="17645"/>
            </a:xfrm>
            <a:custGeom>
              <a:avLst/>
              <a:gdLst/>
              <a:ahLst/>
              <a:cxnLst/>
              <a:rect l="l" t="t" r="r" b="b"/>
              <a:pathLst>
                <a:path w="3072" h="532" extrusionOk="0">
                  <a:moveTo>
                    <a:pt x="267" y="1"/>
                  </a:moveTo>
                  <a:cubicBezTo>
                    <a:pt x="120" y="1"/>
                    <a:pt x="1" y="120"/>
                    <a:pt x="1" y="267"/>
                  </a:cubicBezTo>
                  <a:cubicBezTo>
                    <a:pt x="1" y="413"/>
                    <a:pt x="120" y="531"/>
                    <a:pt x="267" y="531"/>
                  </a:cubicBezTo>
                  <a:lnTo>
                    <a:pt x="2807" y="531"/>
                  </a:lnTo>
                  <a:cubicBezTo>
                    <a:pt x="2954" y="531"/>
                    <a:pt x="3072" y="413"/>
                    <a:pt x="3072" y="267"/>
                  </a:cubicBezTo>
                  <a:cubicBezTo>
                    <a:pt x="3072" y="120"/>
                    <a:pt x="2954" y="1"/>
                    <a:pt x="2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07" name="Google Shape;1707;p50"/>
            <p:cNvSpPr/>
            <p:nvPr/>
          </p:nvSpPr>
          <p:spPr>
            <a:xfrm>
              <a:off x="7919040" y="2649621"/>
              <a:ext cx="69552" cy="17678"/>
            </a:xfrm>
            <a:custGeom>
              <a:avLst/>
              <a:gdLst/>
              <a:ahLst/>
              <a:cxnLst/>
              <a:rect l="l" t="t" r="r" b="b"/>
              <a:pathLst>
                <a:path w="2097" h="533" extrusionOk="0">
                  <a:moveTo>
                    <a:pt x="266" y="1"/>
                  </a:moveTo>
                  <a:cubicBezTo>
                    <a:pt x="118" y="1"/>
                    <a:pt x="0" y="120"/>
                    <a:pt x="0" y="267"/>
                  </a:cubicBezTo>
                  <a:cubicBezTo>
                    <a:pt x="0" y="414"/>
                    <a:pt x="119" y="533"/>
                    <a:pt x="266" y="533"/>
                  </a:cubicBezTo>
                  <a:lnTo>
                    <a:pt x="1832" y="533"/>
                  </a:lnTo>
                  <a:cubicBezTo>
                    <a:pt x="1979" y="533"/>
                    <a:pt x="2097" y="414"/>
                    <a:pt x="2097" y="267"/>
                  </a:cubicBezTo>
                  <a:cubicBezTo>
                    <a:pt x="2097" y="120"/>
                    <a:pt x="1979" y="1"/>
                    <a:pt x="1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08" name="Google Shape;1708;p50"/>
            <p:cNvSpPr/>
            <p:nvPr/>
          </p:nvSpPr>
          <p:spPr>
            <a:xfrm>
              <a:off x="7664215" y="2622821"/>
              <a:ext cx="27595" cy="17645"/>
            </a:xfrm>
            <a:custGeom>
              <a:avLst/>
              <a:gdLst/>
              <a:ahLst/>
              <a:cxnLst/>
              <a:rect l="l" t="t" r="r" b="b"/>
              <a:pathLst>
                <a:path w="832" h="532" extrusionOk="0">
                  <a:moveTo>
                    <a:pt x="266" y="1"/>
                  </a:moveTo>
                  <a:cubicBezTo>
                    <a:pt x="119" y="1"/>
                    <a:pt x="0" y="120"/>
                    <a:pt x="0" y="266"/>
                  </a:cubicBezTo>
                  <a:cubicBezTo>
                    <a:pt x="0" y="412"/>
                    <a:pt x="119" y="532"/>
                    <a:pt x="266" y="532"/>
                  </a:cubicBezTo>
                  <a:lnTo>
                    <a:pt x="566" y="532"/>
                  </a:lnTo>
                  <a:cubicBezTo>
                    <a:pt x="713" y="532"/>
                    <a:pt x="832" y="412"/>
                    <a:pt x="832" y="266"/>
                  </a:cubicBezTo>
                  <a:cubicBezTo>
                    <a:pt x="832" y="119"/>
                    <a:pt x="713"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09" name="Google Shape;1709;p50"/>
            <p:cNvSpPr/>
            <p:nvPr/>
          </p:nvSpPr>
          <p:spPr>
            <a:xfrm>
              <a:off x="7587929" y="2622821"/>
              <a:ext cx="38740" cy="17645"/>
            </a:xfrm>
            <a:custGeom>
              <a:avLst/>
              <a:gdLst/>
              <a:ahLst/>
              <a:cxnLst/>
              <a:rect l="l" t="t" r="r" b="b"/>
              <a:pathLst>
                <a:path w="1168" h="532" extrusionOk="0">
                  <a:moveTo>
                    <a:pt x="266" y="1"/>
                  </a:moveTo>
                  <a:cubicBezTo>
                    <a:pt x="119" y="1"/>
                    <a:pt x="0" y="120"/>
                    <a:pt x="0" y="266"/>
                  </a:cubicBezTo>
                  <a:cubicBezTo>
                    <a:pt x="0" y="412"/>
                    <a:pt x="119" y="532"/>
                    <a:pt x="266" y="532"/>
                  </a:cubicBezTo>
                  <a:lnTo>
                    <a:pt x="903" y="532"/>
                  </a:lnTo>
                  <a:cubicBezTo>
                    <a:pt x="1050" y="532"/>
                    <a:pt x="1168" y="412"/>
                    <a:pt x="1168" y="266"/>
                  </a:cubicBezTo>
                  <a:cubicBezTo>
                    <a:pt x="1168" y="119"/>
                    <a:pt x="105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10" name="Google Shape;1710;p50"/>
            <p:cNvSpPr/>
            <p:nvPr/>
          </p:nvSpPr>
          <p:spPr>
            <a:xfrm>
              <a:off x="8017117" y="2504977"/>
              <a:ext cx="56318" cy="56318"/>
            </a:xfrm>
            <a:custGeom>
              <a:avLst/>
              <a:gdLst/>
              <a:ahLst/>
              <a:cxnLst/>
              <a:rect l="l" t="t" r="r" b="b"/>
              <a:pathLst>
                <a:path w="1698" h="1698" extrusionOk="0">
                  <a:moveTo>
                    <a:pt x="266" y="0"/>
                  </a:moveTo>
                  <a:cubicBezTo>
                    <a:pt x="119" y="0"/>
                    <a:pt x="0" y="119"/>
                    <a:pt x="0" y="266"/>
                  </a:cubicBezTo>
                  <a:cubicBezTo>
                    <a:pt x="0" y="413"/>
                    <a:pt x="119" y="532"/>
                    <a:pt x="266" y="532"/>
                  </a:cubicBezTo>
                  <a:lnTo>
                    <a:pt x="1167" y="532"/>
                  </a:lnTo>
                  <a:lnTo>
                    <a:pt x="1167" y="1431"/>
                  </a:lnTo>
                  <a:cubicBezTo>
                    <a:pt x="1167" y="1578"/>
                    <a:pt x="1285" y="1697"/>
                    <a:pt x="1431" y="1697"/>
                  </a:cubicBezTo>
                  <a:cubicBezTo>
                    <a:pt x="1578" y="1697"/>
                    <a:pt x="1697" y="1578"/>
                    <a:pt x="1697" y="1431"/>
                  </a:cubicBezTo>
                  <a:lnTo>
                    <a:pt x="1697" y="444"/>
                  </a:lnTo>
                  <a:cubicBezTo>
                    <a:pt x="1697" y="199"/>
                    <a:pt x="1499"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11" name="Google Shape;1711;p50"/>
            <p:cNvSpPr/>
            <p:nvPr/>
          </p:nvSpPr>
          <p:spPr>
            <a:xfrm>
              <a:off x="7729455" y="2748957"/>
              <a:ext cx="149818" cy="63250"/>
            </a:xfrm>
            <a:custGeom>
              <a:avLst/>
              <a:gdLst/>
              <a:ahLst/>
              <a:cxnLst/>
              <a:rect l="l" t="t" r="r" b="b"/>
              <a:pathLst>
                <a:path w="4517" h="1907" extrusionOk="0">
                  <a:moveTo>
                    <a:pt x="301" y="0"/>
                  </a:moveTo>
                  <a:cubicBezTo>
                    <a:pt x="270" y="0"/>
                    <a:pt x="240" y="5"/>
                    <a:pt x="210" y="16"/>
                  </a:cubicBezTo>
                  <a:cubicBezTo>
                    <a:pt x="72" y="67"/>
                    <a:pt x="0" y="218"/>
                    <a:pt x="51" y="357"/>
                  </a:cubicBezTo>
                  <a:cubicBezTo>
                    <a:pt x="385" y="1283"/>
                    <a:pt x="1273" y="1906"/>
                    <a:pt x="2259" y="1906"/>
                  </a:cubicBezTo>
                  <a:cubicBezTo>
                    <a:pt x="3245" y="1906"/>
                    <a:pt x="4132" y="1283"/>
                    <a:pt x="4468" y="357"/>
                  </a:cubicBezTo>
                  <a:cubicBezTo>
                    <a:pt x="4517" y="218"/>
                    <a:pt x="4446" y="67"/>
                    <a:pt x="4308" y="16"/>
                  </a:cubicBezTo>
                  <a:cubicBezTo>
                    <a:pt x="4278" y="5"/>
                    <a:pt x="4247" y="0"/>
                    <a:pt x="4217" y="0"/>
                  </a:cubicBezTo>
                  <a:cubicBezTo>
                    <a:pt x="4108" y="0"/>
                    <a:pt x="4006" y="68"/>
                    <a:pt x="3968" y="175"/>
                  </a:cubicBezTo>
                  <a:cubicBezTo>
                    <a:pt x="3708" y="893"/>
                    <a:pt x="3022" y="1375"/>
                    <a:pt x="2259" y="1375"/>
                  </a:cubicBezTo>
                  <a:cubicBezTo>
                    <a:pt x="1496" y="1375"/>
                    <a:pt x="809" y="893"/>
                    <a:pt x="551" y="175"/>
                  </a:cubicBezTo>
                  <a:cubicBezTo>
                    <a:pt x="511" y="68"/>
                    <a:pt x="409"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12" name="Google Shape;1712;p50"/>
            <p:cNvSpPr/>
            <p:nvPr/>
          </p:nvSpPr>
          <p:spPr>
            <a:xfrm>
              <a:off x="7516254" y="2431611"/>
              <a:ext cx="78308" cy="17678"/>
            </a:xfrm>
            <a:custGeom>
              <a:avLst/>
              <a:gdLst/>
              <a:ahLst/>
              <a:cxnLst/>
              <a:rect l="l" t="t" r="r" b="b"/>
              <a:pathLst>
                <a:path w="2361" h="533" extrusionOk="0">
                  <a:moveTo>
                    <a:pt x="267" y="1"/>
                  </a:moveTo>
                  <a:cubicBezTo>
                    <a:pt x="120" y="1"/>
                    <a:pt x="1" y="120"/>
                    <a:pt x="1" y="267"/>
                  </a:cubicBezTo>
                  <a:cubicBezTo>
                    <a:pt x="1" y="413"/>
                    <a:pt x="120" y="532"/>
                    <a:pt x="267" y="532"/>
                  </a:cubicBezTo>
                  <a:lnTo>
                    <a:pt x="2094" y="532"/>
                  </a:lnTo>
                  <a:cubicBezTo>
                    <a:pt x="2241" y="532"/>
                    <a:pt x="2360" y="413"/>
                    <a:pt x="2360" y="267"/>
                  </a:cubicBezTo>
                  <a:cubicBezTo>
                    <a:pt x="2360" y="120"/>
                    <a:pt x="2241" y="1"/>
                    <a:pt x="2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13" name="Google Shape;1713;p50"/>
            <p:cNvSpPr/>
            <p:nvPr/>
          </p:nvSpPr>
          <p:spPr>
            <a:xfrm>
              <a:off x="7516254" y="2460599"/>
              <a:ext cx="59867" cy="17678"/>
            </a:xfrm>
            <a:custGeom>
              <a:avLst/>
              <a:gdLst/>
              <a:ahLst/>
              <a:cxnLst/>
              <a:rect l="l" t="t" r="r" b="b"/>
              <a:pathLst>
                <a:path w="1805" h="533" extrusionOk="0">
                  <a:moveTo>
                    <a:pt x="267" y="0"/>
                  </a:moveTo>
                  <a:cubicBezTo>
                    <a:pt x="120" y="0"/>
                    <a:pt x="1" y="119"/>
                    <a:pt x="1" y="266"/>
                  </a:cubicBezTo>
                  <a:cubicBezTo>
                    <a:pt x="1" y="413"/>
                    <a:pt x="120" y="532"/>
                    <a:pt x="267" y="532"/>
                  </a:cubicBezTo>
                  <a:lnTo>
                    <a:pt x="1539" y="532"/>
                  </a:lnTo>
                  <a:cubicBezTo>
                    <a:pt x="1686" y="532"/>
                    <a:pt x="1805" y="413"/>
                    <a:pt x="1805" y="266"/>
                  </a:cubicBezTo>
                  <a:cubicBezTo>
                    <a:pt x="1805" y="119"/>
                    <a:pt x="1686" y="0"/>
                    <a:pt x="1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1714" name="Google Shape;1714;p50"/>
          <p:cNvGrpSpPr/>
          <p:nvPr/>
        </p:nvGrpSpPr>
        <p:grpSpPr>
          <a:xfrm>
            <a:off x="346384" y="1368372"/>
            <a:ext cx="82217" cy="84059"/>
            <a:chOff x="3104875" y="1099400"/>
            <a:chExt cx="76825" cy="76800"/>
          </a:xfrm>
        </p:grpSpPr>
        <p:sp>
          <p:nvSpPr>
            <p:cNvPr id="1715" name="Google Shape;1715;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16" name="Google Shape;1716;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1720" name="Google Shape;1720;p50"/>
          <p:cNvGrpSpPr/>
          <p:nvPr/>
        </p:nvGrpSpPr>
        <p:grpSpPr>
          <a:xfrm>
            <a:off x="7268484" y="1145847"/>
            <a:ext cx="82217" cy="84059"/>
            <a:chOff x="3104875" y="1099400"/>
            <a:chExt cx="76825" cy="76800"/>
          </a:xfrm>
        </p:grpSpPr>
        <p:sp>
          <p:nvSpPr>
            <p:cNvPr id="1721" name="Google Shape;1721;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22" name="Google Shape;1722;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pic>
        <p:nvPicPr>
          <p:cNvPr id="1723" name="Google Shape;1723;p50"/>
          <p:cNvPicPr preferRelativeResize="0"/>
          <p:nvPr/>
        </p:nvPicPr>
        <p:blipFill rotWithShape="1">
          <a:blip r:embed="rId3">
            <a:alphaModFix/>
          </a:blip>
          <a:srcRect l="22009" r="18455"/>
          <a:stretch/>
        </p:blipFill>
        <p:spPr>
          <a:xfrm rot="-3282827">
            <a:off x="7703892" y="2196688"/>
            <a:ext cx="713848" cy="659477"/>
          </a:xfrm>
          <a:prstGeom prst="rect">
            <a:avLst/>
          </a:prstGeom>
          <a:noFill/>
          <a:ln>
            <a:noFill/>
          </a:ln>
        </p:spPr>
      </p:pic>
      <p:sp>
        <p:nvSpPr>
          <p:cNvPr id="53" name="Google Shape;1641;p48">
            <a:extLst>
              <a:ext uri="{FF2B5EF4-FFF2-40B4-BE49-F238E27FC236}">
                <a16:creationId xmlns:a16="http://schemas.microsoft.com/office/drawing/2014/main" id="{5C017103-0032-4CF2-B96A-92227518E472}"/>
              </a:ext>
            </a:extLst>
          </p:cNvPr>
          <p:cNvSpPr txBox="1">
            <a:spLocks/>
          </p:cNvSpPr>
          <p:nvPr/>
        </p:nvSpPr>
        <p:spPr>
          <a:xfrm>
            <a:off x="623059" y="0"/>
            <a:ext cx="8782800" cy="6282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pPr algn="l"/>
            <a:r>
              <a:rPr lang="vi-VN" sz="2400" dirty="0"/>
              <a:t>5. KẾT LUẬN &amp;</a:t>
            </a:r>
            <a:r>
              <a:rPr lang="en-US" sz="2400" dirty="0"/>
              <a:t> </a:t>
            </a:r>
            <a:r>
              <a:rPr lang="vi-VN" sz="2400" dirty="0"/>
              <a:t>ĐỊNH HƯỚNG PHÁT TRIỂN</a:t>
            </a:r>
          </a:p>
        </p:txBody>
      </p:sp>
      <p:sp>
        <p:nvSpPr>
          <p:cNvPr id="54" name="Google Shape;1641;p48">
            <a:extLst>
              <a:ext uri="{FF2B5EF4-FFF2-40B4-BE49-F238E27FC236}">
                <a16:creationId xmlns:a16="http://schemas.microsoft.com/office/drawing/2014/main" id="{2231940A-F41F-4738-A957-DB7B948AA611}"/>
              </a:ext>
            </a:extLst>
          </p:cNvPr>
          <p:cNvSpPr txBox="1">
            <a:spLocks/>
          </p:cNvSpPr>
          <p:nvPr/>
        </p:nvSpPr>
        <p:spPr>
          <a:xfrm>
            <a:off x="597664" y="448300"/>
            <a:ext cx="4562312" cy="6282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pPr algn="l"/>
            <a:r>
              <a:rPr lang="en-US" sz="2000" dirty="0" err="1">
                <a:solidFill>
                  <a:schemeClr val="tx1"/>
                </a:solidFill>
              </a:rPr>
              <a:t>Định</a:t>
            </a:r>
            <a:r>
              <a:rPr lang="en-US" sz="2000" dirty="0">
                <a:solidFill>
                  <a:schemeClr val="tx1"/>
                </a:solidFill>
              </a:rPr>
              <a:t> </a:t>
            </a:r>
            <a:r>
              <a:rPr lang="en-US" sz="2000" dirty="0" err="1">
                <a:solidFill>
                  <a:schemeClr val="tx1"/>
                </a:solidFill>
              </a:rPr>
              <a:t>hướng</a:t>
            </a:r>
            <a:r>
              <a:rPr lang="en-US" sz="2000" dirty="0">
                <a:solidFill>
                  <a:schemeClr val="tx1"/>
                </a:solidFill>
              </a:rPr>
              <a:t> </a:t>
            </a:r>
            <a:r>
              <a:rPr lang="en-US" sz="2000" dirty="0" err="1">
                <a:solidFill>
                  <a:schemeClr val="tx1"/>
                </a:solidFill>
              </a:rPr>
              <a:t>phát</a:t>
            </a:r>
            <a:r>
              <a:rPr lang="en-US" sz="2000" dirty="0">
                <a:solidFill>
                  <a:schemeClr val="tx1"/>
                </a:solidFill>
              </a:rPr>
              <a:t> </a:t>
            </a:r>
            <a:r>
              <a:rPr lang="en-US" sz="2000" dirty="0" err="1">
                <a:solidFill>
                  <a:schemeClr val="tx1"/>
                </a:solidFill>
              </a:rPr>
              <a:t>triển</a:t>
            </a:r>
            <a:endParaRPr lang="vi-VN" sz="1800" dirty="0">
              <a:solidFill>
                <a:schemeClr val="tx1"/>
              </a:solidFill>
            </a:endParaRPr>
          </a:p>
        </p:txBody>
      </p:sp>
      <p:sp>
        <p:nvSpPr>
          <p:cNvPr id="59" name="Google Shape;1694;p50">
            <a:extLst>
              <a:ext uri="{FF2B5EF4-FFF2-40B4-BE49-F238E27FC236}">
                <a16:creationId xmlns:a16="http://schemas.microsoft.com/office/drawing/2014/main" id="{4A8169FC-A6D0-4665-9470-32DE76D011FE}"/>
              </a:ext>
            </a:extLst>
          </p:cNvPr>
          <p:cNvSpPr/>
          <p:nvPr/>
        </p:nvSpPr>
        <p:spPr>
          <a:xfrm rot="5400000">
            <a:off x="762538" y="4005968"/>
            <a:ext cx="674115" cy="571481"/>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nvGrpSpPr>
          <p:cNvPr id="80" name="Google Shape;2564;p64">
            <a:extLst>
              <a:ext uri="{FF2B5EF4-FFF2-40B4-BE49-F238E27FC236}">
                <a16:creationId xmlns:a16="http://schemas.microsoft.com/office/drawing/2014/main" id="{6F31C704-0346-4227-81AA-847576A19B60}"/>
              </a:ext>
            </a:extLst>
          </p:cNvPr>
          <p:cNvGrpSpPr/>
          <p:nvPr/>
        </p:nvGrpSpPr>
        <p:grpSpPr>
          <a:xfrm>
            <a:off x="824372" y="4014858"/>
            <a:ext cx="492824" cy="536704"/>
            <a:chOff x="6804878" y="2287896"/>
            <a:chExt cx="552803" cy="602023"/>
          </a:xfrm>
        </p:grpSpPr>
        <p:sp>
          <p:nvSpPr>
            <p:cNvPr id="81" name="Google Shape;2565;p64">
              <a:extLst>
                <a:ext uri="{FF2B5EF4-FFF2-40B4-BE49-F238E27FC236}">
                  <a16:creationId xmlns:a16="http://schemas.microsoft.com/office/drawing/2014/main" id="{509566FC-2D30-4EA7-AEBA-1EDB3DD3EB28}"/>
                </a:ext>
              </a:extLst>
            </p:cNvPr>
            <p:cNvSpPr/>
            <p:nvPr/>
          </p:nvSpPr>
          <p:spPr>
            <a:xfrm>
              <a:off x="6804878" y="2498012"/>
              <a:ext cx="552803" cy="391907"/>
            </a:xfrm>
            <a:custGeom>
              <a:avLst/>
              <a:gdLst/>
              <a:ahLst/>
              <a:cxnLst/>
              <a:rect l="l" t="t" r="r" b="b"/>
              <a:pathLst>
                <a:path w="16667" h="11816" extrusionOk="0">
                  <a:moveTo>
                    <a:pt x="14155" y="533"/>
                  </a:moveTo>
                  <a:cubicBezTo>
                    <a:pt x="14171" y="533"/>
                    <a:pt x="14201" y="537"/>
                    <a:pt x="14227" y="562"/>
                  </a:cubicBezTo>
                  <a:cubicBezTo>
                    <a:pt x="14254" y="588"/>
                    <a:pt x="14257" y="619"/>
                    <a:pt x="14257" y="634"/>
                  </a:cubicBezTo>
                  <a:cubicBezTo>
                    <a:pt x="14257" y="650"/>
                    <a:pt x="14254" y="679"/>
                    <a:pt x="14227" y="706"/>
                  </a:cubicBezTo>
                  <a:lnTo>
                    <a:pt x="12817" y="2116"/>
                  </a:lnTo>
                  <a:lnTo>
                    <a:pt x="12673" y="1972"/>
                  </a:lnTo>
                  <a:lnTo>
                    <a:pt x="14084" y="562"/>
                  </a:lnTo>
                  <a:cubicBezTo>
                    <a:pt x="14110" y="537"/>
                    <a:pt x="14140" y="533"/>
                    <a:pt x="14155" y="533"/>
                  </a:cubicBezTo>
                  <a:close/>
                  <a:moveTo>
                    <a:pt x="11292" y="1421"/>
                  </a:moveTo>
                  <a:cubicBezTo>
                    <a:pt x="11375" y="1421"/>
                    <a:pt x="11452" y="1453"/>
                    <a:pt x="11509" y="1510"/>
                  </a:cubicBezTo>
                  <a:cubicBezTo>
                    <a:pt x="11568" y="1569"/>
                    <a:pt x="11599" y="1646"/>
                    <a:pt x="11599" y="1728"/>
                  </a:cubicBezTo>
                  <a:lnTo>
                    <a:pt x="11599" y="2294"/>
                  </a:lnTo>
                  <a:lnTo>
                    <a:pt x="10985" y="2909"/>
                  </a:lnTo>
                  <a:lnTo>
                    <a:pt x="10984" y="1728"/>
                  </a:lnTo>
                  <a:cubicBezTo>
                    <a:pt x="10985" y="1558"/>
                    <a:pt x="11123" y="1421"/>
                    <a:pt x="11292" y="1421"/>
                  </a:cubicBezTo>
                  <a:close/>
                  <a:moveTo>
                    <a:pt x="15414" y="953"/>
                  </a:moveTo>
                  <a:cubicBezTo>
                    <a:pt x="15430" y="953"/>
                    <a:pt x="15460" y="957"/>
                    <a:pt x="15486" y="982"/>
                  </a:cubicBezTo>
                  <a:cubicBezTo>
                    <a:pt x="15526" y="1021"/>
                    <a:pt x="15526" y="1086"/>
                    <a:pt x="15486" y="1125"/>
                  </a:cubicBezTo>
                  <a:lnTo>
                    <a:pt x="13656" y="2955"/>
                  </a:lnTo>
                  <a:lnTo>
                    <a:pt x="13512" y="2812"/>
                  </a:lnTo>
                  <a:lnTo>
                    <a:pt x="15342" y="982"/>
                  </a:lnTo>
                  <a:cubicBezTo>
                    <a:pt x="15369" y="957"/>
                    <a:pt x="15398" y="953"/>
                    <a:pt x="15414" y="953"/>
                  </a:cubicBezTo>
                  <a:close/>
                  <a:moveTo>
                    <a:pt x="15743" y="2301"/>
                  </a:moveTo>
                  <a:cubicBezTo>
                    <a:pt x="15760" y="2301"/>
                    <a:pt x="15790" y="2305"/>
                    <a:pt x="15815" y="2330"/>
                  </a:cubicBezTo>
                  <a:cubicBezTo>
                    <a:pt x="15841" y="2356"/>
                    <a:pt x="15845" y="2387"/>
                    <a:pt x="15845" y="2402"/>
                  </a:cubicBezTo>
                  <a:cubicBezTo>
                    <a:pt x="15845" y="2418"/>
                    <a:pt x="15841" y="2447"/>
                    <a:pt x="15815" y="2474"/>
                  </a:cubicBezTo>
                  <a:lnTo>
                    <a:pt x="14495" y="3794"/>
                  </a:lnTo>
                  <a:lnTo>
                    <a:pt x="14352" y="3651"/>
                  </a:lnTo>
                  <a:lnTo>
                    <a:pt x="15672" y="2330"/>
                  </a:lnTo>
                  <a:cubicBezTo>
                    <a:pt x="15698" y="2305"/>
                    <a:pt x="15728" y="2301"/>
                    <a:pt x="15743" y="2301"/>
                  </a:cubicBezTo>
                  <a:close/>
                  <a:moveTo>
                    <a:pt x="16034" y="3689"/>
                  </a:moveTo>
                  <a:cubicBezTo>
                    <a:pt x="16049" y="3689"/>
                    <a:pt x="16079" y="3693"/>
                    <a:pt x="16105" y="3719"/>
                  </a:cubicBezTo>
                  <a:cubicBezTo>
                    <a:pt x="16130" y="3744"/>
                    <a:pt x="16135" y="3775"/>
                    <a:pt x="16135" y="3790"/>
                  </a:cubicBezTo>
                  <a:cubicBezTo>
                    <a:pt x="16135" y="3806"/>
                    <a:pt x="16131" y="3837"/>
                    <a:pt x="16105" y="3862"/>
                  </a:cubicBezTo>
                  <a:lnTo>
                    <a:pt x="15334" y="4633"/>
                  </a:lnTo>
                  <a:lnTo>
                    <a:pt x="15191" y="4490"/>
                  </a:lnTo>
                  <a:lnTo>
                    <a:pt x="15962" y="3719"/>
                  </a:lnTo>
                  <a:cubicBezTo>
                    <a:pt x="15988" y="3693"/>
                    <a:pt x="16017" y="3689"/>
                    <a:pt x="16034" y="3689"/>
                  </a:cubicBezTo>
                  <a:close/>
                  <a:moveTo>
                    <a:pt x="2130" y="2904"/>
                  </a:moveTo>
                  <a:cubicBezTo>
                    <a:pt x="2557" y="2904"/>
                    <a:pt x="2958" y="3071"/>
                    <a:pt x="3260" y="3373"/>
                  </a:cubicBezTo>
                  <a:cubicBezTo>
                    <a:pt x="3882" y="3996"/>
                    <a:pt x="3882" y="5010"/>
                    <a:pt x="3260" y="5633"/>
                  </a:cubicBezTo>
                  <a:cubicBezTo>
                    <a:pt x="2958" y="5935"/>
                    <a:pt x="2557" y="6102"/>
                    <a:pt x="2130" y="6102"/>
                  </a:cubicBezTo>
                  <a:cubicBezTo>
                    <a:pt x="1703" y="6102"/>
                    <a:pt x="1301" y="5935"/>
                    <a:pt x="999" y="5633"/>
                  </a:cubicBezTo>
                  <a:cubicBezTo>
                    <a:pt x="697" y="5332"/>
                    <a:pt x="531" y="4930"/>
                    <a:pt x="531" y="4503"/>
                  </a:cubicBezTo>
                  <a:cubicBezTo>
                    <a:pt x="531" y="4076"/>
                    <a:pt x="697" y="3674"/>
                    <a:pt x="999" y="3373"/>
                  </a:cubicBezTo>
                  <a:cubicBezTo>
                    <a:pt x="1301" y="3071"/>
                    <a:pt x="1703" y="2904"/>
                    <a:pt x="2130" y="2904"/>
                  </a:cubicBezTo>
                  <a:close/>
                  <a:moveTo>
                    <a:pt x="12298" y="2349"/>
                  </a:moveTo>
                  <a:lnTo>
                    <a:pt x="14958" y="5009"/>
                  </a:lnTo>
                  <a:lnTo>
                    <a:pt x="13525" y="6443"/>
                  </a:lnTo>
                  <a:cubicBezTo>
                    <a:pt x="13348" y="6619"/>
                    <a:pt x="13120" y="6724"/>
                    <a:pt x="12873" y="6742"/>
                  </a:cubicBezTo>
                  <a:lnTo>
                    <a:pt x="12873" y="6742"/>
                  </a:lnTo>
                  <a:cubicBezTo>
                    <a:pt x="13093" y="6522"/>
                    <a:pt x="13214" y="6228"/>
                    <a:pt x="13214" y="5916"/>
                  </a:cubicBezTo>
                  <a:cubicBezTo>
                    <a:pt x="13214" y="5604"/>
                    <a:pt x="13093" y="5311"/>
                    <a:pt x="12873" y="5090"/>
                  </a:cubicBezTo>
                  <a:lnTo>
                    <a:pt x="12216" y="4434"/>
                  </a:lnTo>
                  <a:cubicBezTo>
                    <a:pt x="11996" y="4213"/>
                    <a:pt x="11703" y="4092"/>
                    <a:pt x="11391" y="4092"/>
                  </a:cubicBezTo>
                  <a:cubicBezTo>
                    <a:pt x="11079" y="4092"/>
                    <a:pt x="10785" y="4213"/>
                    <a:pt x="10564" y="4434"/>
                  </a:cubicBezTo>
                  <a:cubicBezTo>
                    <a:pt x="10583" y="4196"/>
                    <a:pt x="10683" y="3963"/>
                    <a:pt x="10864" y="3782"/>
                  </a:cubicBezTo>
                  <a:lnTo>
                    <a:pt x="12298" y="2349"/>
                  </a:lnTo>
                  <a:close/>
                  <a:moveTo>
                    <a:pt x="11391" y="4624"/>
                  </a:moveTo>
                  <a:cubicBezTo>
                    <a:pt x="11560" y="4624"/>
                    <a:pt x="11721" y="4690"/>
                    <a:pt x="11841" y="4810"/>
                  </a:cubicBezTo>
                  <a:lnTo>
                    <a:pt x="12497" y="5466"/>
                  </a:lnTo>
                  <a:cubicBezTo>
                    <a:pt x="12617" y="5586"/>
                    <a:pt x="12683" y="5745"/>
                    <a:pt x="12683" y="5916"/>
                  </a:cubicBezTo>
                  <a:cubicBezTo>
                    <a:pt x="12683" y="6086"/>
                    <a:pt x="12617" y="6246"/>
                    <a:pt x="12497" y="6366"/>
                  </a:cubicBezTo>
                  <a:lnTo>
                    <a:pt x="11720" y="7143"/>
                  </a:lnTo>
                  <a:lnTo>
                    <a:pt x="10164" y="5587"/>
                  </a:lnTo>
                  <a:lnTo>
                    <a:pt x="10941" y="4810"/>
                  </a:lnTo>
                  <a:cubicBezTo>
                    <a:pt x="11060" y="4690"/>
                    <a:pt x="11221" y="4624"/>
                    <a:pt x="11391" y="4624"/>
                  </a:cubicBezTo>
                  <a:close/>
                  <a:moveTo>
                    <a:pt x="9788" y="5963"/>
                  </a:moveTo>
                  <a:lnTo>
                    <a:pt x="11344" y="7520"/>
                  </a:lnTo>
                  <a:lnTo>
                    <a:pt x="11178" y="7685"/>
                  </a:lnTo>
                  <a:lnTo>
                    <a:pt x="9622" y="6129"/>
                  </a:lnTo>
                  <a:lnTo>
                    <a:pt x="9788" y="5963"/>
                  </a:lnTo>
                  <a:close/>
                  <a:moveTo>
                    <a:pt x="9513" y="6772"/>
                  </a:moveTo>
                  <a:lnTo>
                    <a:pt x="9811" y="7070"/>
                  </a:lnTo>
                  <a:lnTo>
                    <a:pt x="8758" y="8122"/>
                  </a:lnTo>
                  <a:cubicBezTo>
                    <a:pt x="8653" y="8025"/>
                    <a:pt x="8540" y="7938"/>
                    <a:pt x="8420" y="7866"/>
                  </a:cubicBezTo>
                  <a:lnTo>
                    <a:pt x="9513" y="6772"/>
                  </a:lnTo>
                  <a:close/>
                  <a:moveTo>
                    <a:pt x="10187" y="7446"/>
                  </a:moveTo>
                  <a:lnTo>
                    <a:pt x="10535" y="7794"/>
                  </a:lnTo>
                  <a:lnTo>
                    <a:pt x="9328" y="9000"/>
                  </a:lnTo>
                  <a:cubicBezTo>
                    <a:pt x="9273" y="8837"/>
                    <a:pt x="9198" y="8679"/>
                    <a:pt x="9101" y="8531"/>
                  </a:cubicBezTo>
                  <a:lnTo>
                    <a:pt x="10187" y="7446"/>
                  </a:lnTo>
                  <a:close/>
                  <a:moveTo>
                    <a:pt x="7312" y="8087"/>
                  </a:moveTo>
                  <a:cubicBezTo>
                    <a:pt x="7739" y="8087"/>
                    <a:pt x="8140" y="8254"/>
                    <a:pt x="8442" y="8556"/>
                  </a:cubicBezTo>
                  <a:cubicBezTo>
                    <a:pt x="9065" y="9179"/>
                    <a:pt x="9065" y="10192"/>
                    <a:pt x="8442" y="10815"/>
                  </a:cubicBezTo>
                  <a:cubicBezTo>
                    <a:pt x="8140" y="11117"/>
                    <a:pt x="7739" y="11284"/>
                    <a:pt x="7312" y="11284"/>
                  </a:cubicBezTo>
                  <a:cubicBezTo>
                    <a:pt x="6886" y="11284"/>
                    <a:pt x="6484" y="11117"/>
                    <a:pt x="6182" y="10815"/>
                  </a:cubicBezTo>
                  <a:cubicBezTo>
                    <a:pt x="5880" y="10514"/>
                    <a:pt x="5714" y="10112"/>
                    <a:pt x="5714" y="9685"/>
                  </a:cubicBezTo>
                  <a:cubicBezTo>
                    <a:pt x="5714" y="9259"/>
                    <a:pt x="5880" y="8857"/>
                    <a:pt x="6182" y="8556"/>
                  </a:cubicBezTo>
                  <a:cubicBezTo>
                    <a:pt x="6484" y="8254"/>
                    <a:pt x="6886" y="8087"/>
                    <a:pt x="7312" y="8087"/>
                  </a:cubicBezTo>
                  <a:close/>
                  <a:moveTo>
                    <a:pt x="14155" y="1"/>
                  </a:moveTo>
                  <a:cubicBezTo>
                    <a:pt x="13987" y="1"/>
                    <a:pt x="13827" y="66"/>
                    <a:pt x="13707" y="187"/>
                  </a:cubicBezTo>
                  <a:lnTo>
                    <a:pt x="12131" y="1764"/>
                  </a:lnTo>
                  <a:lnTo>
                    <a:pt x="12131" y="1728"/>
                  </a:lnTo>
                  <a:cubicBezTo>
                    <a:pt x="12131" y="1504"/>
                    <a:pt x="12044" y="1293"/>
                    <a:pt x="11885" y="1134"/>
                  </a:cubicBezTo>
                  <a:cubicBezTo>
                    <a:pt x="11727" y="976"/>
                    <a:pt x="11516" y="889"/>
                    <a:pt x="11292" y="889"/>
                  </a:cubicBezTo>
                  <a:cubicBezTo>
                    <a:pt x="10829" y="889"/>
                    <a:pt x="10454" y="1266"/>
                    <a:pt x="10454" y="1728"/>
                  </a:cubicBezTo>
                  <a:lnTo>
                    <a:pt x="10454" y="3442"/>
                  </a:lnTo>
                  <a:cubicBezTo>
                    <a:pt x="10073" y="3849"/>
                    <a:pt x="9948" y="4410"/>
                    <a:pt x="10082" y="4917"/>
                  </a:cubicBezTo>
                  <a:lnTo>
                    <a:pt x="9600" y="5399"/>
                  </a:lnTo>
                  <a:lnTo>
                    <a:pt x="9599" y="5399"/>
                  </a:lnTo>
                  <a:lnTo>
                    <a:pt x="9190" y="5809"/>
                  </a:lnTo>
                  <a:cubicBezTo>
                    <a:pt x="9032" y="5967"/>
                    <a:pt x="9016" y="6215"/>
                    <a:pt x="9142" y="6391"/>
                  </a:cubicBezTo>
                  <a:lnTo>
                    <a:pt x="7897" y="7637"/>
                  </a:lnTo>
                  <a:cubicBezTo>
                    <a:pt x="7865" y="7627"/>
                    <a:pt x="7832" y="7619"/>
                    <a:pt x="7800" y="7612"/>
                  </a:cubicBezTo>
                  <a:lnTo>
                    <a:pt x="6962" y="6773"/>
                  </a:lnTo>
                  <a:cubicBezTo>
                    <a:pt x="6910" y="6721"/>
                    <a:pt x="6842" y="6695"/>
                    <a:pt x="6774" y="6695"/>
                  </a:cubicBezTo>
                  <a:cubicBezTo>
                    <a:pt x="6706" y="6695"/>
                    <a:pt x="6638" y="6721"/>
                    <a:pt x="6586" y="6773"/>
                  </a:cubicBezTo>
                  <a:cubicBezTo>
                    <a:pt x="6482" y="6877"/>
                    <a:pt x="6482" y="7045"/>
                    <a:pt x="6586" y="7149"/>
                  </a:cubicBezTo>
                  <a:lnTo>
                    <a:pt x="7013" y="7576"/>
                  </a:lnTo>
                  <a:cubicBezTo>
                    <a:pt x="6557" y="7640"/>
                    <a:pt x="6137" y="7848"/>
                    <a:pt x="5805" y="8179"/>
                  </a:cubicBezTo>
                  <a:cubicBezTo>
                    <a:pt x="5475" y="8510"/>
                    <a:pt x="5266" y="8931"/>
                    <a:pt x="5203" y="9386"/>
                  </a:cubicBezTo>
                  <a:lnTo>
                    <a:pt x="2430" y="6612"/>
                  </a:lnTo>
                  <a:cubicBezTo>
                    <a:pt x="2884" y="6548"/>
                    <a:pt x="3305" y="6340"/>
                    <a:pt x="3636" y="6009"/>
                  </a:cubicBezTo>
                  <a:cubicBezTo>
                    <a:pt x="3976" y="5670"/>
                    <a:pt x="4176" y="5243"/>
                    <a:pt x="4238" y="4802"/>
                  </a:cubicBezTo>
                  <a:lnTo>
                    <a:pt x="5486" y="6050"/>
                  </a:lnTo>
                  <a:cubicBezTo>
                    <a:pt x="5538" y="6102"/>
                    <a:pt x="5606" y="6128"/>
                    <a:pt x="5674" y="6128"/>
                  </a:cubicBezTo>
                  <a:cubicBezTo>
                    <a:pt x="5742" y="6128"/>
                    <a:pt x="5811" y="6102"/>
                    <a:pt x="5863" y="6050"/>
                  </a:cubicBezTo>
                  <a:cubicBezTo>
                    <a:pt x="5967" y="5947"/>
                    <a:pt x="5967" y="5778"/>
                    <a:pt x="5863" y="5675"/>
                  </a:cubicBezTo>
                  <a:lnTo>
                    <a:pt x="4202" y="4013"/>
                  </a:lnTo>
                  <a:cubicBezTo>
                    <a:pt x="4114" y="3641"/>
                    <a:pt x="3927" y="3287"/>
                    <a:pt x="3636" y="2998"/>
                  </a:cubicBezTo>
                  <a:cubicBezTo>
                    <a:pt x="3233" y="2595"/>
                    <a:pt x="2699" y="2374"/>
                    <a:pt x="2130" y="2374"/>
                  </a:cubicBezTo>
                  <a:cubicBezTo>
                    <a:pt x="1561" y="2374"/>
                    <a:pt x="1026" y="2595"/>
                    <a:pt x="624" y="2998"/>
                  </a:cubicBezTo>
                  <a:cubicBezTo>
                    <a:pt x="221" y="3399"/>
                    <a:pt x="0" y="3934"/>
                    <a:pt x="0" y="4503"/>
                  </a:cubicBezTo>
                  <a:cubicBezTo>
                    <a:pt x="0" y="5072"/>
                    <a:pt x="221" y="5607"/>
                    <a:pt x="624" y="6009"/>
                  </a:cubicBezTo>
                  <a:cubicBezTo>
                    <a:pt x="908" y="6294"/>
                    <a:pt x="1259" y="6488"/>
                    <a:pt x="1642" y="6577"/>
                  </a:cubicBezTo>
                  <a:lnTo>
                    <a:pt x="5239" y="10174"/>
                  </a:lnTo>
                  <a:cubicBezTo>
                    <a:pt x="5328" y="10556"/>
                    <a:pt x="5522" y="10907"/>
                    <a:pt x="5807" y="11191"/>
                  </a:cubicBezTo>
                  <a:cubicBezTo>
                    <a:pt x="6208" y="11594"/>
                    <a:pt x="6743" y="11815"/>
                    <a:pt x="7313" y="11815"/>
                  </a:cubicBezTo>
                  <a:cubicBezTo>
                    <a:pt x="7882" y="11815"/>
                    <a:pt x="8416" y="11594"/>
                    <a:pt x="8818" y="11191"/>
                  </a:cubicBezTo>
                  <a:cubicBezTo>
                    <a:pt x="9245" y="10765"/>
                    <a:pt x="9452" y="10200"/>
                    <a:pt x="9440" y="9640"/>
                  </a:cubicBezTo>
                  <a:lnTo>
                    <a:pt x="10916" y="8165"/>
                  </a:lnTo>
                  <a:cubicBezTo>
                    <a:pt x="10992" y="8220"/>
                    <a:pt x="11083" y="8250"/>
                    <a:pt x="11178" y="8250"/>
                  </a:cubicBezTo>
                  <a:cubicBezTo>
                    <a:pt x="11224" y="8250"/>
                    <a:pt x="11268" y="8243"/>
                    <a:pt x="11310" y="8230"/>
                  </a:cubicBezTo>
                  <a:cubicBezTo>
                    <a:pt x="11380" y="8209"/>
                    <a:pt x="11444" y="8171"/>
                    <a:pt x="11498" y="8117"/>
                  </a:cubicBezTo>
                  <a:lnTo>
                    <a:pt x="11907" y="7707"/>
                  </a:lnTo>
                  <a:lnTo>
                    <a:pt x="11908" y="7706"/>
                  </a:lnTo>
                  <a:lnTo>
                    <a:pt x="12390" y="7225"/>
                  </a:lnTo>
                  <a:cubicBezTo>
                    <a:pt x="12519" y="7260"/>
                    <a:pt x="12654" y="7278"/>
                    <a:pt x="12792" y="7278"/>
                  </a:cubicBezTo>
                  <a:cubicBezTo>
                    <a:pt x="13211" y="7278"/>
                    <a:pt x="13605" y="7115"/>
                    <a:pt x="13901" y="6818"/>
                  </a:cubicBezTo>
                  <a:lnTo>
                    <a:pt x="16482" y="4238"/>
                  </a:lnTo>
                  <a:cubicBezTo>
                    <a:pt x="16601" y="4119"/>
                    <a:pt x="16666" y="3960"/>
                    <a:pt x="16666" y="3790"/>
                  </a:cubicBezTo>
                  <a:cubicBezTo>
                    <a:pt x="16666" y="3621"/>
                    <a:pt x="16601" y="3463"/>
                    <a:pt x="16482" y="3343"/>
                  </a:cubicBezTo>
                  <a:cubicBezTo>
                    <a:pt x="16361" y="3224"/>
                    <a:pt x="16202" y="3158"/>
                    <a:pt x="16034" y="3158"/>
                  </a:cubicBezTo>
                  <a:cubicBezTo>
                    <a:pt x="15973" y="3158"/>
                    <a:pt x="15915" y="3166"/>
                    <a:pt x="15859" y="3183"/>
                  </a:cubicBezTo>
                  <a:lnTo>
                    <a:pt x="16191" y="2850"/>
                  </a:lnTo>
                  <a:cubicBezTo>
                    <a:pt x="16311" y="2731"/>
                    <a:pt x="16377" y="2572"/>
                    <a:pt x="16377" y="2402"/>
                  </a:cubicBezTo>
                  <a:cubicBezTo>
                    <a:pt x="16377" y="2233"/>
                    <a:pt x="16311" y="2074"/>
                    <a:pt x="16191" y="1955"/>
                  </a:cubicBezTo>
                  <a:cubicBezTo>
                    <a:pt x="16072" y="1836"/>
                    <a:pt x="15913" y="1769"/>
                    <a:pt x="15743" y="1769"/>
                  </a:cubicBezTo>
                  <a:cubicBezTo>
                    <a:pt x="15684" y="1769"/>
                    <a:pt x="15625" y="1778"/>
                    <a:pt x="15570" y="1793"/>
                  </a:cubicBezTo>
                  <a:lnTo>
                    <a:pt x="15861" y="1502"/>
                  </a:lnTo>
                  <a:cubicBezTo>
                    <a:pt x="16109" y="1254"/>
                    <a:pt x="16109" y="853"/>
                    <a:pt x="15861" y="607"/>
                  </a:cubicBezTo>
                  <a:cubicBezTo>
                    <a:pt x="15742" y="486"/>
                    <a:pt x="15583" y="421"/>
                    <a:pt x="15414" y="421"/>
                  </a:cubicBezTo>
                  <a:cubicBezTo>
                    <a:pt x="15245" y="421"/>
                    <a:pt x="15086" y="486"/>
                    <a:pt x="14966" y="607"/>
                  </a:cubicBezTo>
                  <a:lnTo>
                    <a:pt x="14764" y="808"/>
                  </a:lnTo>
                  <a:cubicBezTo>
                    <a:pt x="14780" y="752"/>
                    <a:pt x="14788" y="694"/>
                    <a:pt x="14788" y="634"/>
                  </a:cubicBezTo>
                  <a:cubicBezTo>
                    <a:pt x="14788" y="465"/>
                    <a:pt x="14723" y="306"/>
                    <a:pt x="14603" y="187"/>
                  </a:cubicBezTo>
                  <a:cubicBezTo>
                    <a:pt x="14484" y="66"/>
                    <a:pt x="14324" y="1"/>
                    <a:pt x="14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2" name="Google Shape;2566;p64">
              <a:extLst>
                <a:ext uri="{FF2B5EF4-FFF2-40B4-BE49-F238E27FC236}">
                  <a16:creationId xmlns:a16="http://schemas.microsoft.com/office/drawing/2014/main" id="{C931D46A-E618-4EA4-B60C-9CB1005C0760}"/>
                </a:ext>
              </a:extLst>
            </p:cNvPr>
            <p:cNvSpPr/>
            <p:nvPr/>
          </p:nvSpPr>
          <p:spPr>
            <a:xfrm>
              <a:off x="7235790" y="2635392"/>
              <a:ext cx="54129" cy="51244"/>
            </a:xfrm>
            <a:custGeom>
              <a:avLst/>
              <a:gdLst/>
              <a:ahLst/>
              <a:cxnLst/>
              <a:rect l="l" t="t" r="r" b="b"/>
              <a:pathLst>
                <a:path w="1632" h="1545" extrusionOk="0">
                  <a:moveTo>
                    <a:pt x="711" y="569"/>
                  </a:moveTo>
                  <a:lnTo>
                    <a:pt x="1020" y="878"/>
                  </a:lnTo>
                  <a:lnTo>
                    <a:pt x="922" y="977"/>
                  </a:lnTo>
                  <a:lnTo>
                    <a:pt x="613" y="668"/>
                  </a:lnTo>
                  <a:lnTo>
                    <a:pt x="711" y="569"/>
                  </a:lnTo>
                  <a:close/>
                  <a:moveTo>
                    <a:pt x="711" y="1"/>
                  </a:moveTo>
                  <a:cubicBezTo>
                    <a:pt x="592" y="1"/>
                    <a:pt x="481" y="47"/>
                    <a:pt x="397" y="131"/>
                  </a:cubicBezTo>
                  <a:lnTo>
                    <a:pt x="173" y="354"/>
                  </a:lnTo>
                  <a:cubicBezTo>
                    <a:pt x="1" y="527"/>
                    <a:pt x="1" y="809"/>
                    <a:pt x="173" y="981"/>
                  </a:cubicBezTo>
                  <a:lnTo>
                    <a:pt x="609" y="1415"/>
                  </a:lnTo>
                  <a:cubicBezTo>
                    <a:pt x="692" y="1500"/>
                    <a:pt x="804" y="1545"/>
                    <a:pt x="922" y="1545"/>
                  </a:cubicBezTo>
                  <a:cubicBezTo>
                    <a:pt x="1040" y="1545"/>
                    <a:pt x="1152" y="1500"/>
                    <a:pt x="1235" y="1415"/>
                  </a:cubicBezTo>
                  <a:lnTo>
                    <a:pt x="1459" y="1192"/>
                  </a:lnTo>
                  <a:cubicBezTo>
                    <a:pt x="1631" y="1019"/>
                    <a:pt x="1631" y="738"/>
                    <a:pt x="1459" y="565"/>
                  </a:cubicBezTo>
                  <a:lnTo>
                    <a:pt x="1024" y="131"/>
                  </a:lnTo>
                  <a:cubicBezTo>
                    <a:pt x="940" y="47"/>
                    <a:pt x="829"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3" name="Google Shape;2567;p64">
              <a:extLst>
                <a:ext uri="{FF2B5EF4-FFF2-40B4-BE49-F238E27FC236}">
                  <a16:creationId xmlns:a16="http://schemas.microsoft.com/office/drawing/2014/main" id="{39FA75C5-4DAB-4CF0-9D84-D9C3146FD83A}"/>
                </a:ext>
              </a:extLst>
            </p:cNvPr>
            <p:cNvSpPr/>
            <p:nvPr/>
          </p:nvSpPr>
          <p:spPr>
            <a:xfrm>
              <a:off x="7179239" y="2668028"/>
              <a:ext cx="29619" cy="27927"/>
            </a:xfrm>
            <a:custGeom>
              <a:avLst/>
              <a:gdLst/>
              <a:ahLst/>
              <a:cxnLst/>
              <a:rect l="l" t="t" r="r" b="b"/>
              <a:pathLst>
                <a:path w="893" h="842" extrusionOk="0">
                  <a:moveTo>
                    <a:pt x="292" y="0"/>
                  </a:moveTo>
                  <a:cubicBezTo>
                    <a:pt x="224" y="0"/>
                    <a:pt x="156" y="26"/>
                    <a:pt x="104" y="78"/>
                  </a:cubicBezTo>
                  <a:cubicBezTo>
                    <a:pt x="0" y="183"/>
                    <a:pt x="0" y="351"/>
                    <a:pt x="104" y="455"/>
                  </a:cubicBezTo>
                  <a:lnTo>
                    <a:pt x="413" y="763"/>
                  </a:lnTo>
                  <a:cubicBezTo>
                    <a:pt x="465" y="815"/>
                    <a:pt x="533" y="841"/>
                    <a:pt x="601" y="841"/>
                  </a:cubicBezTo>
                  <a:cubicBezTo>
                    <a:pt x="669" y="841"/>
                    <a:pt x="737" y="815"/>
                    <a:pt x="789" y="763"/>
                  </a:cubicBezTo>
                  <a:cubicBezTo>
                    <a:pt x="892" y="659"/>
                    <a:pt x="892" y="491"/>
                    <a:pt x="789" y="387"/>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4" name="Google Shape;2568;p64">
              <a:extLst>
                <a:ext uri="{FF2B5EF4-FFF2-40B4-BE49-F238E27FC236}">
                  <a16:creationId xmlns:a16="http://schemas.microsoft.com/office/drawing/2014/main" id="{0CC19299-9C20-4411-9B62-816A3FCFB787}"/>
                </a:ext>
              </a:extLst>
            </p:cNvPr>
            <p:cNvSpPr/>
            <p:nvPr/>
          </p:nvSpPr>
          <p:spPr>
            <a:xfrm>
              <a:off x="7163883" y="2683418"/>
              <a:ext cx="29619" cy="27894"/>
            </a:xfrm>
            <a:custGeom>
              <a:avLst/>
              <a:gdLst/>
              <a:ahLst/>
              <a:cxnLst/>
              <a:rect l="l" t="t" r="r" b="b"/>
              <a:pathLst>
                <a:path w="893" h="841" extrusionOk="0">
                  <a:moveTo>
                    <a:pt x="292" y="1"/>
                  </a:moveTo>
                  <a:cubicBezTo>
                    <a:pt x="224" y="1"/>
                    <a:pt x="156" y="27"/>
                    <a:pt x="104" y="78"/>
                  </a:cubicBezTo>
                  <a:cubicBezTo>
                    <a:pt x="0" y="182"/>
                    <a:pt x="0" y="350"/>
                    <a:pt x="104" y="454"/>
                  </a:cubicBezTo>
                  <a:lnTo>
                    <a:pt x="413" y="763"/>
                  </a:lnTo>
                  <a:cubicBezTo>
                    <a:pt x="464" y="815"/>
                    <a:pt x="532" y="840"/>
                    <a:pt x="601" y="840"/>
                  </a:cubicBezTo>
                  <a:cubicBezTo>
                    <a:pt x="669" y="840"/>
                    <a:pt x="736" y="815"/>
                    <a:pt x="789" y="763"/>
                  </a:cubicBezTo>
                  <a:cubicBezTo>
                    <a:pt x="892" y="659"/>
                    <a:pt x="892" y="491"/>
                    <a:pt x="789" y="387"/>
                  </a:cubicBezTo>
                  <a:lnTo>
                    <a:pt x="480" y="78"/>
                  </a:lnTo>
                  <a:cubicBezTo>
                    <a:pt x="428" y="27"/>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5" name="Google Shape;2569;p64">
              <a:extLst>
                <a:ext uri="{FF2B5EF4-FFF2-40B4-BE49-F238E27FC236}">
                  <a16:creationId xmlns:a16="http://schemas.microsoft.com/office/drawing/2014/main" id="{CE6185BE-B118-4A82-A0BA-52FF8F0C3A8A}"/>
                </a:ext>
              </a:extLst>
            </p:cNvPr>
            <p:cNvSpPr/>
            <p:nvPr/>
          </p:nvSpPr>
          <p:spPr>
            <a:xfrm>
              <a:off x="6921793" y="2691312"/>
              <a:ext cx="83217" cy="83217"/>
            </a:xfrm>
            <a:custGeom>
              <a:avLst/>
              <a:gdLst/>
              <a:ahLst/>
              <a:cxnLst/>
              <a:rect l="l" t="t" r="r" b="b"/>
              <a:pathLst>
                <a:path w="2509" h="2509" extrusionOk="0">
                  <a:moveTo>
                    <a:pt x="789" y="569"/>
                  </a:moveTo>
                  <a:lnTo>
                    <a:pt x="1940" y="1720"/>
                  </a:lnTo>
                  <a:lnTo>
                    <a:pt x="1720" y="1940"/>
                  </a:lnTo>
                  <a:lnTo>
                    <a:pt x="569" y="789"/>
                  </a:lnTo>
                  <a:lnTo>
                    <a:pt x="789" y="569"/>
                  </a:lnTo>
                  <a:close/>
                  <a:moveTo>
                    <a:pt x="789" y="1"/>
                  </a:moveTo>
                  <a:cubicBezTo>
                    <a:pt x="671" y="1"/>
                    <a:pt x="559" y="47"/>
                    <a:pt x="475" y="130"/>
                  </a:cubicBezTo>
                  <a:lnTo>
                    <a:pt x="130" y="476"/>
                  </a:lnTo>
                  <a:cubicBezTo>
                    <a:pt x="46" y="559"/>
                    <a:pt x="0" y="670"/>
                    <a:pt x="0" y="789"/>
                  </a:cubicBezTo>
                  <a:cubicBezTo>
                    <a:pt x="0" y="907"/>
                    <a:pt x="46" y="1019"/>
                    <a:pt x="130" y="1102"/>
                  </a:cubicBezTo>
                  <a:lnTo>
                    <a:pt x="1407" y="2379"/>
                  </a:lnTo>
                  <a:cubicBezTo>
                    <a:pt x="1490" y="2463"/>
                    <a:pt x="1602" y="2509"/>
                    <a:pt x="1720" y="2509"/>
                  </a:cubicBezTo>
                  <a:cubicBezTo>
                    <a:pt x="1839" y="2509"/>
                    <a:pt x="1950" y="2463"/>
                    <a:pt x="2033" y="2379"/>
                  </a:cubicBezTo>
                  <a:lnTo>
                    <a:pt x="2379" y="2033"/>
                  </a:lnTo>
                  <a:cubicBezTo>
                    <a:pt x="2462" y="1950"/>
                    <a:pt x="2508" y="1838"/>
                    <a:pt x="2508" y="1720"/>
                  </a:cubicBezTo>
                  <a:cubicBezTo>
                    <a:pt x="2508" y="1602"/>
                    <a:pt x="2462" y="1490"/>
                    <a:pt x="2379" y="1407"/>
                  </a:cubicBezTo>
                  <a:lnTo>
                    <a:pt x="1102" y="130"/>
                  </a:lnTo>
                  <a:cubicBezTo>
                    <a:pt x="1019" y="47"/>
                    <a:pt x="908"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6" name="Google Shape;2570;p64">
              <a:extLst>
                <a:ext uri="{FF2B5EF4-FFF2-40B4-BE49-F238E27FC236}">
                  <a16:creationId xmlns:a16="http://schemas.microsoft.com/office/drawing/2014/main" id="{08DBD3E6-BB37-488F-B657-86067FCEE7FF}"/>
                </a:ext>
              </a:extLst>
            </p:cNvPr>
            <p:cNvSpPr/>
            <p:nvPr/>
          </p:nvSpPr>
          <p:spPr>
            <a:xfrm>
              <a:off x="6834563" y="2606403"/>
              <a:ext cx="81891" cy="81924"/>
            </a:xfrm>
            <a:custGeom>
              <a:avLst/>
              <a:gdLst/>
              <a:ahLst/>
              <a:cxnLst/>
              <a:rect l="l" t="t" r="r" b="b"/>
              <a:pathLst>
                <a:path w="2469" h="2470" extrusionOk="0">
                  <a:moveTo>
                    <a:pt x="1235" y="533"/>
                  </a:moveTo>
                  <a:cubicBezTo>
                    <a:pt x="1423" y="533"/>
                    <a:pt x="1599" y="606"/>
                    <a:pt x="1732" y="738"/>
                  </a:cubicBezTo>
                  <a:cubicBezTo>
                    <a:pt x="1864" y="871"/>
                    <a:pt x="1937" y="1047"/>
                    <a:pt x="1937" y="1235"/>
                  </a:cubicBezTo>
                  <a:cubicBezTo>
                    <a:pt x="1938" y="1423"/>
                    <a:pt x="1864" y="1599"/>
                    <a:pt x="1732" y="1732"/>
                  </a:cubicBezTo>
                  <a:cubicBezTo>
                    <a:pt x="1599" y="1864"/>
                    <a:pt x="1423" y="1938"/>
                    <a:pt x="1235" y="1938"/>
                  </a:cubicBezTo>
                  <a:cubicBezTo>
                    <a:pt x="1047" y="1938"/>
                    <a:pt x="871" y="1864"/>
                    <a:pt x="738" y="1732"/>
                  </a:cubicBezTo>
                  <a:cubicBezTo>
                    <a:pt x="605" y="1599"/>
                    <a:pt x="532" y="1423"/>
                    <a:pt x="532" y="1235"/>
                  </a:cubicBezTo>
                  <a:cubicBezTo>
                    <a:pt x="532" y="1047"/>
                    <a:pt x="605" y="872"/>
                    <a:pt x="738" y="738"/>
                  </a:cubicBezTo>
                  <a:cubicBezTo>
                    <a:pt x="871" y="606"/>
                    <a:pt x="1047" y="533"/>
                    <a:pt x="1235" y="533"/>
                  </a:cubicBezTo>
                  <a:close/>
                  <a:moveTo>
                    <a:pt x="1235" y="1"/>
                  </a:moveTo>
                  <a:cubicBezTo>
                    <a:pt x="905" y="1"/>
                    <a:pt x="595" y="129"/>
                    <a:pt x="362" y="362"/>
                  </a:cubicBezTo>
                  <a:cubicBezTo>
                    <a:pt x="129" y="595"/>
                    <a:pt x="1" y="905"/>
                    <a:pt x="1" y="1235"/>
                  </a:cubicBezTo>
                  <a:cubicBezTo>
                    <a:pt x="1" y="1565"/>
                    <a:pt x="129" y="1875"/>
                    <a:pt x="362" y="2108"/>
                  </a:cubicBezTo>
                  <a:cubicBezTo>
                    <a:pt x="595" y="2341"/>
                    <a:pt x="905" y="2469"/>
                    <a:pt x="1235" y="2469"/>
                  </a:cubicBezTo>
                  <a:cubicBezTo>
                    <a:pt x="1564" y="2469"/>
                    <a:pt x="1874" y="2341"/>
                    <a:pt x="2107" y="2108"/>
                  </a:cubicBezTo>
                  <a:cubicBezTo>
                    <a:pt x="2341" y="1875"/>
                    <a:pt x="2469" y="1565"/>
                    <a:pt x="2469" y="1235"/>
                  </a:cubicBezTo>
                  <a:cubicBezTo>
                    <a:pt x="2469" y="905"/>
                    <a:pt x="2341" y="595"/>
                    <a:pt x="2107" y="362"/>
                  </a:cubicBezTo>
                  <a:cubicBezTo>
                    <a:pt x="1874" y="129"/>
                    <a:pt x="1564" y="1"/>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7" name="Google Shape;2571;p64">
              <a:extLst>
                <a:ext uri="{FF2B5EF4-FFF2-40B4-BE49-F238E27FC236}">
                  <a16:creationId xmlns:a16="http://schemas.microsoft.com/office/drawing/2014/main" id="{7AFD6B95-010E-4A95-B0B0-0ED45E1F6C2E}"/>
                </a:ext>
              </a:extLst>
            </p:cNvPr>
            <p:cNvSpPr/>
            <p:nvPr/>
          </p:nvSpPr>
          <p:spPr>
            <a:xfrm>
              <a:off x="7006437" y="2778277"/>
              <a:ext cx="81891" cy="81957"/>
            </a:xfrm>
            <a:custGeom>
              <a:avLst/>
              <a:gdLst/>
              <a:ahLst/>
              <a:cxnLst/>
              <a:rect l="l" t="t" r="r" b="b"/>
              <a:pathLst>
                <a:path w="2469" h="2471" extrusionOk="0">
                  <a:moveTo>
                    <a:pt x="1235" y="533"/>
                  </a:moveTo>
                  <a:cubicBezTo>
                    <a:pt x="1423" y="533"/>
                    <a:pt x="1599" y="606"/>
                    <a:pt x="1732" y="738"/>
                  </a:cubicBezTo>
                  <a:cubicBezTo>
                    <a:pt x="1865" y="872"/>
                    <a:pt x="1938" y="1048"/>
                    <a:pt x="1938" y="1235"/>
                  </a:cubicBezTo>
                  <a:cubicBezTo>
                    <a:pt x="1938" y="1423"/>
                    <a:pt x="1864" y="1599"/>
                    <a:pt x="1732" y="1732"/>
                  </a:cubicBezTo>
                  <a:cubicBezTo>
                    <a:pt x="1599" y="1864"/>
                    <a:pt x="1423" y="1938"/>
                    <a:pt x="1235" y="1938"/>
                  </a:cubicBezTo>
                  <a:cubicBezTo>
                    <a:pt x="1048" y="1938"/>
                    <a:pt x="871" y="1864"/>
                    <a:pt x="738" y="1732"/>
                  </a:cubicBezTo>
                  <a:cubicBezTo>
                    <a:pt x="605" y="1599"/>
                    <a:pt x="532" y="1423"/>
                    <a:pt x="532" y="1235"/>
                  </a:cubicBezTo>
                  <a:cubicBezTo>
                    <a:pt x="532" y="1048"/>
                    <a:pt x="605" y="872"/>
                    <a:pt x="739" y="738"/>
                  </a:cubicBezTo>
                  <a:cubicBezTo>
                    <a:pt x="871" y="606"/>
                    <a:pt x="1048" y="533"/>
                    <a:pt x="1235" y="533"/>
                  </a:cubicBezTo>
                  <a:close/>
                  <a:moveTo>
                    <a:pt x="1235" y="1"/>
                  </a:moveTo>
                  <a:cubicBezTo>
                    <a:pt x="905" y="1"/>
                    <a:pt x="595" y="129"/>
                    <a:pt x="362" y="362"/>
                  </a:cubicBezTo>
                  <a:cubicBezTo>
                    <a:pt x="129" y="595"/>
                    <a:pt x="1" y="905"/>
                    <a:pt x="1" y="1235"/>
                  </a:cubicBezTo>
                  <a:cubicBezTo>
                    <a:pt x="1" y="1565"/>
                    <a:pt x="129" y="1875"/>
                    <a:pt x="362" y="2108"/>
                  </a:cubicBezTo>
                  <a:cubicBezTo>
                    <a:pt x="595" y="2341"/>
                    <a:pt x="905" y="2470"/>
                    <a:pt x="1235" y="2470"/>
                  </a:cubicBezTo>
                  <a:cubicBezTo>
                    <a:pt x="1564" y="2470"/>
                    <a:pt x="1874" y="2341"/>
                    <a:pt x="2107" y="2108"/>
                  </a:cubicBezTo>
                  <a:cubicBezTo>
                    <a:pt x="2342" y="1875"/>
                    <a:pt x="2469" y="1565"/>
                    <a:pt x="2469" y="1235"/>
                  </a:cubicBezTo>
                  <a:cubicBezTo>
                    <a:pt x="2469" y="905"/>
                    <a:pt x="2341" y="595"/>
                    <a:pt x="2107" y="362"/>
                  </a:cubicBezTo>
                  <a:cubicBezTo>
                    <a:pt x="1874" y="129"/>
                    <a:pt x="1564" y="1"/>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8" name="Google Shape;2572;p64">
              <a:extLst>
                <a:ext uri="{FF2B5EF4-FFF2-40B4-BE49-F238E27FC236}">
                  <a16:creationId xmlns:a16="http://schemas.microsoft.com/office/drawing/2014/main" id="{22130BF0-BAB8-49B5-B95C-C3515067C3FF}"/>
                </a:ext>
              </a:extLst>
            </p:cNvPr>
            <p:cNvSpPr/>
            <p:nvPr/>
          </p:nvSpPr>
          <p:spPr>
            <a:xfrm>
              <a:off x="7081760" y="2448128"/>
              <a:ext cx="29619" cy="27927"/>
            </a:xfrm>
            <a:custGeom>
              <a:avLst/>
              <a:gdLst/>
              <a:ahLst/>
              <a:cxnLst/>
              <a:rect l="l" t="t" r="r" b="b"/>
              <a:pathLst>
                <a:path w="893" h="842" extrusionOk="0">
                  <a:moveTo>
                    <a:pt x="292" y="1"/>
                  </a:moveTo>
                  <a:cubicBezTo>
                    <a:pt x="224" y="1"/>
                    <a:pt x="156" y="27"/>
                    <a:pt x="104" y="79"/>
                  </a:cubicBezTo>
                  <a:cubicBezTo>
                    <a:pt x="1" y="182"/>
                    <a:pt x="1" y="351"/>
                    <a:pt x="104" y="454"/>
                  </a:cubicBezTo>
                  <a:lnTo>
                    <a:pt x="413" y="763"/>
                  </a:lnTo>
                  <a:cubicBezTo>
                    <a:pt x="465" y="816"/>
                    <a:pt x="534" y="841"/>
                    <a:pt x="601" y="841"/>
                  </a:cubicBezTo>
                  <a:cubicBezTo>
                    <a:pt x="669" y="841"/>
                    <a:pt x="738" y="816"/>
                    <a:pt x="789" y="763"/>
                  </a:cubicBezTo>
                  <a:cubicBezTo>
                    <a:pt x="893" y="660"/>
                    <a:pt x="893" y="491"/>
                    <a:pt x="789" y="388"/>
                  </a:cubicBezTo>
                  <a:lnTo>
                    <a:pt x="480" y="79"/>
                  </a:lnTo>
                  <a:cubicBezTo>
                    <a:pt x="428" y="27"/>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9" name="Google Shape;2573;p64">
              <a:extLst>
                <a:ext uri="{FF2B5EF4-FFF2-40B4-BE49-F238E27FC236}">
                  <a16:creationId xmlns:a16="http://schemas.microsoft.com/office/drawing/2014/main" id="{22713572-4692-4A41-8E8D-960D6BC402D4}"/>
                </a:ext>
              </a:extLst>
            </p:cNvPr>
            <p:cNvSpPr/>
            <p:nvPr/>
          </p:nvSpPr>
          <p:spPr>
            <a:xfrm>
              <a:off x="7097117" y="2432771"/>
              <a:ext cx="29652" cy="27927"/>
            </a:xfrm>
            <a:custGeom>
              <a:avLst/>
              <a:gdLst/>
              <a:ahLst/>
              <a:cxnLst/>
              <a:rect l="l" t="t" r="r" b="b"/>
              <a:pathLst>
                <a:path w="894" h="842" extrusionOk="0">
                  <a:moveTo>
                    <a:pt x="293" y="1"/>
                  </a:moveTo>
                  <a:cubicBezTo>
                    <a:pt x="225" y="1"/>
                    <a:pt x="157" y="27"/>
                    <a:pt x="104" y="79"/>
                  </a:cubicBezTo>
                  <a:cubicBezTo>
                    <a:pt x="1" y="182"/>
                    <a:pt x="1" y="351"/>
                    <a:pt x="104" y="454"/>
                  </a:cubicBezTo>
                  <a:lnTo>
                    <a:pt x="414" y="763"/>
                  </a:lnTo>
                  <a:cubicBezTo>
                    <a:pt x="466" y="816"/>
                    <a:pt x="534" y="841"/>
                    <a:pt x="601" y="841"/>
                  </a:cubicBezTo>
                  <a:cubicBezTo>
                    <a:pt x="670" y="841"/>
                    <a:pt x="738" y="816"/>
                    <a:pt x="789" y="763"/>
                  </a:cubicBezTo>
                  <a:cubicBezTo>
                    <a:pt x="893" y="660"/>
                    <a:pt x="893" y="491"/>
                    <a:pt x="789" y="388"/>
                  </a:cubicBezTo>
                  <a:lnTo>
                    <a:pt x="481" y="79"/>
                  </a:lnTo>
                  <a:cubicBezTo>
                    <a:pt x="429" y="27"/>
                    <a:pt x="361"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90" name="Google Shape;2574;p64">
              <a:extLst>
                <a:ext uri="{FF2B5EF4-FFF2-40B4-BE49-F238E27FC236}">
                  <a16:creationId xmlns:a16="http://schemas.microsoft.com/office/drawing/2014/main" id="{7D5BCE7F-B2D2-4FB6-975A-AD53CFE1B8E5}"/>
                </a:ext>
              </a:extLst>
            </p:cNvPr>
            <p:cNvSpPr/>
            <p:nvPr/>
          </p:nvSpPr>
          <p:spPr>
            <a:xfrm>
              <a:off x="6932938" y="2287896"/>
              <a:ext cx="336982" cy="358176"/>
            </a:xfrm>
            <a:custGeom>
              <a:avLst/>
              <a:gdLst/>
              <a:ahLst/>
              <a:cxnLst/>
              <a:rect l="l" t="t" r="r" b="b"/>
              <a:pathLst>
                <a:path w="10160" h="10799" extrusionOk="0">
                  <a:moveTo>
                    <a:pt x="9568" y="966"/>
                  </a:moveTo>
                  <a:cubicBezTo>
                    <a:pt x="9607" y="1055"/>
                    <a:pt x="9628" y="1153"/>
                    <a:pt x="9628" y="1254"/>
                  </a:cubicBezTo>
                  <a:cubicBezTo>
                    <a:pt x="9628" y="1447"/>
                    <a:pt x="9553" y="1628"/>
                    <a:pt x="9417" y="1765"/>
                  </a:cubicBezTo>
                  <a:lnTo>
                    <a:pt x="7154" y="4028"/>
                  </a:lnTo>
                  <a:lnTo>
                    <a:pt x="6831" y="3703"/>
                  </a:lnTo>
                  <a:lnTo>
                    <a:pt x="9568" y="966"/>
                  </a:lnTo>
                  <a:close/>
                  <a:moveTo>
                    <a:pt x="5490" y="3115"/>
                  </a:moveTo>
                  <a:lnTo>
                    <a:pt x="7045" y="4670"/>
                  </a:lnTo>
                  <a:lnTo>
                    <a:pt x="6880" y="4837"/>
                  </a:lnTo>
                  <a:lnTo>
                    <a:pt x="5323" y="3280"/>
                  </a:lnTo>
                  <a:lnTo>
                    <a:pt x="5490" y="3115"/>
                  </a:lnTo>
                  <a:close/>
                  <a:moveTo>
                    <a:pt x="4948" y="3656"/>
                  </a:moveTo>
                  <a:lnTo>
                    <a:pt x="6504" y="5212"/>
                  </a:lnTo>
                  <a:lnTo>
                    <a:pt x="5727" y="5990"/>
                  </a:lnTo>
                  <a:cubicBezTo>
                    <a:pt x="5607" y="6110"/>
                    <a:pt x="5447" y="6176"/>
                    <a:pt x="5277" y="6176"/>
                  </a:cubicBezTo>
                  <a:cubicBezTo>
                    <a:pt x="5107" y="6176"/>
                    <a:pt x="4947" y="6109"/>
                    <a:pt x="4827" y="5990"/>
                  </a:cubicBezTo>
                  <a:lnTo>
                    <a:pt x="4170" y="5333"/>
                  </a:lnTo>
                  <a:cubicBezTo>
                    <a:pt x="4050" y="5214"/>
                    <a:pt x="3985" y="5053"/>
                    <a:pt x="3985" y="4883"/>
                  </a:cubicBezTo>
                  <a:cubicBezTo>
                    <a:pt x="3985" y="4712"/>
                    <a:pt x="4051" y="4553"/>
                    <a:pt x="4170" y="4433"/>
                  </a:cubicBezTo>
                  <a:lnTo>
                    <a:pt x="4948" y="3656"/>
                  </a:lnTo>
                  <a:close/>
                  <a:moveTo>
                    <a:pt x="1334" y="6166"/>
                  </a:moveTo>
                  <a:lnTo>
                    <a:pt x="1476" y="6310"/>
                  </a:lnTo>
                  <a:lnTo>
                    <a:pt x="706" y="7080"/>
                  </a:lnTo>
                  <a:cubicBezTo>
                    <a:pt x="680" y="7107"/>
                    <a:pt x="650" y="7110"/>
                    <a:pt x="634" y="7110"/>
                  </a:cubicBezTo>
                  <a:cubicBezTo>
                    <a:pt x="619" y="7110"/>
                    <a:pt x="588" y="7106"/>
                    <a:pt x="562" y="7080"/>
                  </a:cubicBezTo>
                  <a:cubicBezTo>
                    <a:pt x="537" y="7054"/>
                    <a:pt x="533" y="7025"/>
                    <a:pt x="533" y="7009"/>
                  </a:cubicBezTo>
                  <a:cubicBezTo>
                    <a:pt x="533" y="6993"/>
                    <a:pt x="537" y="6963"/>
                    <a:pt x="562" y="6937"/>
                  </a:cubicBezTo>
                  <a:lnTo>
                    <a:pt x="1334" y="6166"/>
                  </a:lnTo>
                  <a:close/>
                  <a:moveTo>
                    <a:pt x="2172" y="7005"/>
                  </a:moveTo>
                  <a:lnTo>
                    <a:pt x="2315" y="7149"/>
                  </a:lnTo>
                  <a:lnTo>
                    <a:pt x="996" y="8469"/>
                  </a:lnTo>
                  <a:cubicBezTo>
                    <a:pt x="970" y="8495"/>
                    <a:pt x="939" y="8499"/>
                    <a:pt x="924" y="8499"/>
                  </a:cubicBezTo>
                  <a:cubicBezTo>
                    <a:pt x="908" y="8499"/>
                    <a:pt x="878" y="8495"/>
                    <a:pt x="852" y="8469"/>
                  </a:cubicBezTo>
                  <a:cubicBezTo>
                    <a:pt x="826" y="8443"/>
                    <a:pt x="822" y="8413"/>
                    <a:pt x="822" y="8397"/>
                  </a:cubicBezTo>
                  <a:cubicBezTo>
                    <a:pt x="822" y="8382"/>
                    <a:pt x="826" y="8351"/>
                    <a:pt x="852" y="8326"/>
                  </a:cubicBezTo>
                  <a:lnTo>
                    <a:pt x="2172" y="7005"/>
                  </a:lnTo>
                  <a:close/>
                  <a:moveTo>
                    <a:pt x="5683" y="7890"/>
                  </a:moveTo>
                  <a:lnTo>
                    <a:pt x="5683" y="9072"/>
                  </a:lnTo>
                  <a:cubicBezTo>
                    <a:pt x="5683" y="9241"/>
                    <a:pt x="5545" y="9379"/>
                    <a:pt x="5376" y="9379"/>
                  </a:cubicBezTo>
                  <a:cubicBezTo>
                    <a:pt x="5294" y="9379"/>
                    <a:pt x="5217" y="9347"/>
                    <a:pt x="5158" y="9289"/>
                  </a:cubicBezTo>
                  <a:cubicBezTo>
                    <a:pt x="5101" y="9231"/>
                    <a:pt x="5069" y="9154"/>
                    <a:pt x="5069" y="9072"/>
                  </a:cubicBezTo>
                  <a:lnTo>
                    <a:pt x="5069" y="8504"/>
                  </a:lnTo>
                  <a:lnTo>
                    <a:pt x="5683" y="7890"/>
                  </a:lnTo>
                  <a:close/>
                  <a:moveTo>
                    <a:pt x="3011" y="7844"/>
                  </a:moveTo>
                  <a:lnTo>
                    <a:pt x="3155" y="7988"/>
                  </a:lnTo>
                  <a:lnTo>
                    <a:pt x="1325" y="9817"/>
                  </a:lnTo>
                  <a:cubicBezTo>
                    <a:pt x="1300" y="9843"/>
                    <a:pt x="1269" y="9847"/>
                    <a:pt x="1253" y="9847"/>
                  </a:cubicBezTo>
                  <a:cubicBezTo>
                    <a:pt x="1237" y="9847"/>
                    <a:pt x="1207" y="9843"/>
                    <a:pt x="1182" y="9817"/>
                  </a:cubicBezTo>
                  <a:cubicBezTo>
                    <a:pt x="1142" y="9777"/>
                    <a:pt x="1142" y="9714"/>
                    <a:pt x="1182" y="9674"/>
                  </a:cubicBezTo>
                  <a:lnTo>
                    <a:pt x="3011" y="7844"/>
                  </a:lnTo>
                  <a:close/>
                  <a:moveTo>
                    <a:pt x="3850" y="8683"/>
                  </a:moveTo>
                  <a:lnTo>
                    <a:pt x="3994" y="8827"/>
                  </a:lnTo>
                  <a:lnTo>
                    <a:pt x="2584" y="10237"/>
                  </a:lnTo>
                  <a:cubicBezTo>
                    <a:pt x="2557" y="10263"/>
                    <a:pt x="2528" y="10267"/>
                    <a:pt x="2512" y="10267"/>
                  </a:cubicBezTo>
                  <a:cubicBezTo>
                    <a:pt x="2496" y="10267"/>
                    <a:pt x="2466" y="10263"/>
                    <a:pt x="2440" y="10237"/>
                  </a:cubicBezTo>
                  <a:cubicBezTo>
                    <a:pt x="2414" y="10211"/>
                    <a:pt x="2411" y="10181"/>
                    <a:pt x="2411" y="10165"/>
                  </a:cubicBezTo>
                  <a:cubicBezTo>
                    <a:pt x="2411" y="10149"/>
                    <a:pt x="2414" y="10119"/>
                    <a:pt x="2440" y="10094"/>
                  </a:cubicBezTo>
                  <a:lnTo>
                    <a:pt x="3850" y="8683"/>
                  </a:lnTo>
                  <a:close/>
                  <a:moveTo>
                    <a:pt x="8906" y="1"/>
                  </a:moveTo>
                  <a:cubicBezTo>
                    <a:pt x="8585" y="1"/>
                    <a:pt x="8264" y="123"/>
                    <a:pt x="8020" y="367"/>
                  </a:cubicBezTo>
                  <a:lnTo>
                    <a:pt x="7155" y="1231"/>
                  </a:lnTo>
                  <a:cubicBezTo>
                    <a:pt x="7051" y="1335"/>
                    <a:pt x="7051" y="1504"/>
                    <a:pt x="7155" y="1608"/>
                  </a:cubicBezTo>
                  <a:cubicBezTo>
                    <a:pt x="7207" y="1659"/>
                    <a:pt x="7275" y="1685"/>
                    <a:pt x="7343" y="1685"/>
                  </a:cubicBezTo>
                  <a:cubicBezTo>
                    <a:pt x="7411" y="1685"/>
                    <a:pt x="7479" y="1659"/>
                    <a:pt x="7531" y="1608"/>
                  </a:cubicBezTo>
                  <a:lnTo>
                    <a:pt x="8396" y="743"/>
                  </a:lnTo>
                  <a:cubicBezTo>
                    <a:pt x="8536" y="603"/>
                    <a:pt x="8720" y="533"/>
                    <a:pt x="8905" y="533"/>
                  </a:cubicBezTo>
                  <a:cubicBezTo>
                    <a:pt x="9002" y="533"/>
                    <a:pt x="9099" y="552"/>
                    <a:pt x="9190" y="591"/>
                  </a:cubicBezTo>
                  <a:lnTo>
                    <a:pt x="6454" y="3327"/>
                  </a:lnTo>
                  <a:lnTo>
                    <a:pt x="6133" y="3006"/>
                  </a:lnTo>
                  <a:lnTo>
                    <a:pt x="6539" y="2599"/>
                  </a:lnTo>
                  <a:cubicBezTo>
                    <a:pt x="6643" y="2496"/>
                    <a:pt x="6643" y="2327"/>
                    <a:pt x="6539" y="2224"/>
                  </a:cubicBezTo>
                  <a:cubicBezTo>
                    <a:pt x="6487" y="2172"/>
                    <a:pt x="6419" y="2146"/>
                    <a:pt x="6351" y="2146"/>
                  </a:cubicBezTo>
                  <a:cubicBezTo>
                    <a:pt x="6283" y="2146"/>
                    <a:pt x="6215" y="2172"/>
                    <a:pt x="6162" y="2224"/>
                  </a:cubicBezTo>
                  <a:lnTo>
                    <a:pt x="5752" y="2634"/>
                  </a:lnTo>
                  <a:cubicBezTo>
                    <a:pt x="5676" y="2580"/>
                    <a:pt x="5585" y="2550"/>
                    <a:pt x="5490" y="2550"/>
                  </a:cubicBezTo>
                  <a:cubicBezTo>
                    <a:pt x="5369" y="2550"/>
                    <a:pt x="5255" y="2597"/>
                    <a:pt x="5169" y="2683"/>
                  </a:cubicBezTo>
                  <a:lnTo>
                    <a:pt x="4277" y="3575"/>
                  </a:lnTo>
                  <a:cubicBezTo>
                    <a:pt x="4146" y="3540"/>
                    <a:pt x="4010" y="3523"/>
                    <a:pt x="3875" y="3523"/>
                  </a:cubicBezTo>
                  <a:cubicBezTo>
                    <a:pt x="3474" y="3523"/>
                    <a:pt x="3073" y="3676"/>
                    <a:pt x="2767" y="3981"/>
                  </a:cubicBezTo>
                  <a:lnTo>
                    <a:pt x="2540" y="4208"/>
                  </a:lnTo>
                  <a:cubicBezTo>
                    <a:pt x="2435" y="4312"/>
                    <a:pt x="2435" y="4480"/>
                    <a:pt x="2540" y="4584"/>
                  </a:cubicBezTo>
                  <a:cubicBezTo>
                    <a:pt x="2592" y="4636"/>
                    <a:pt x="2660" y="4662"/>
                    <a:pt x="2728" y="4662"/>
                  </a:cubicBezTo>
                  <a:cubicBezTo>
                    <a:pt x="2796" y="4662"/>
                    <a:pt x="2864" y="4636"/>
                    <a:pt x="2916" y="4584"/>
                  </a:cubicBezTo>
                  <a:lnTo>
                    <a:pt x="3143" y="4357"/>
                  </a:lnTo>
                  <a:cubicBezTo>
                    <a:pt x="3324" y="4175"/>
                    <a:pt x="3556" y="4076"/>
                    <a:pt x="3795" y="4057"/>
                  </a:cubicBezTo>
                  <a:lnTo>
                    <a:pt x="3795" y="4057"/>
                  </a:lnTo>
                  <a:cubicBezTo>
                    <a:pt x="3574" y="4278"/>
                    <a:pt x="3453" y="4571"/>
                    <a:pt x="3453" y="4883"/>
                  </a:cubicBezTo>
                  <a:cubicBezTo>
                    <a:pt x="3453" y="5196"/>
                    <a:pt x="3574" y="5489"/>
                    <a:pt x="3795" y="5709"/>
                  </a:cubicBezTo>
                  <a:lnTo>
                    <a:pt x="4451" y="6366"/>
                  </a:lnTo>
                  <a:cubicBezTo>
                    <a:pt x="4672" y="6586"/>
                    <a:pt x="4964" y="6707"/>
                    <a:pt x="5276" y="6707"/>
                  </a:cubicBezTo>
                  <a:cubicBezTo>
                    <a:pt x="5588" y="6707"/>
                    <a:pt x="5882" y="6585"/>
                    <a:pt x="6103" y="6366"/>
                  </a:cubicBezTo>
                  <a:lnTo>
                    <a:pt x="6103" y="6366"/>
                  </a:lnTo>
                  <a:cubicBezTo>
                    <a:pt x="6084" y="6604"/>
                    <a:pt x="5985" y="6836"/>
                    <a:pt x="5803" y="7017"/>
                  </a:cubicBezTo>
                  <a:lnTo>
                    <a:pt x="4370" y="8451"/>
                  </a:lnTo>
                  <a:lnTo>
                    <a:pt x="1709" y="5791"/>
                  </a:lnTo>
                  <a:lnTo>
                    <a:pt x="2030" y="5470"/>
                  </a:lnTo>
                  <a:cubicBezTo>
                    <a:pt x="2133" y="5366"/>
                    <a:pt x="2133" y="5198"/>
                    <a:pt x="2030" y="5094"/>
                  </a:cubicBezTo>
                  <a:cubicBezTo>
                    <a:pt x="1977" y="5043"/>
                    <a:pt x="1909" y="5017"/>
                    <a:pt x="1841" y="5017"/>
                  </a:cubicBezTo>
                  <a:cubicBezTo>
                    <a:pt x="1773" y="5017"/>
                    <a:pt x="1705" y="5043"/>
                    <a:pt x="1653" y="5094"/>
                  </a:cubicBezTo>
                  <a:lnTo>
                    <a:pt x="1256" y="5493"/>
                  </a:lnTo>
                  <a:lnTo>
                    <a:pt x="1255" y="5493"/>
                  </a:lnTo>
                  <a:lnTo>
                    <a:pt x="187" y="6561"/>
                  </a:lnTo>
                  <a:cubicBezTo>
                    <a:pt x="67" y="6681"/>
                    <a:pt x="1" y="6840"/>
                    <a:pt x="1" y="7009"/>
                  </a:cubicBezTo>
                  <a:cubicBezTo>
                    <a:pt x="1" y="7178"/>
                    <a:pt x="67" y="7337"/>
                    <a:pt x="187" y="7457"/>
                  </a:cubicBezTo>
                  <a:cubicBezTo>
                    <a:pt x="306" y="7576"/>
                    <a:pt x="465" y="7642"/>
                    <a:pt x="634" y="7642"/>
                  </a:cubicBezTo>
                  <a:cubicBezTo>
                    <a:pt x="694" y="7642"/>
                    <a:pt x="752" y="7634"/>
                    <a:pt x="808" y="7617"/>
                  </a:cubicBezTo>
                  <a:lnTo>
                    <a:pt x="808" y="7617"/>
                  </a:lnTo>
                  <a:lnTo>
                    <a:pt x="476" y="7950"/>
                  </a:lnTo>
                  <a:cubicBezTo>
                    <a:pt x="356" y="8069"/>
                    <a:pt x="290" y="8228"/>
                    <a:pt x="290" y="8397"/>
                  </a:cubicBezTo>
                  <a:cubicBezTo>
                    <a:pt x="290" y="8567"/>
                    <a:pt x="356" y="8725"/>
                    <a:pt x="476" y="8845"/>
                  </a:cubicBezTo>
                  <a:cubicBezTo>
                    <a:pt x="595" y="8964"/>
                    <a:pt x="754" y="9030"/>
                    <a:pt x="924" y="9030"/>
                  </a:cubicBezTo>
                  <a:cubicBezTo>
                    <a:pt x="983" y="9030"/>
                    <a:pt x="1042" y="9022"/>
                    <a:pt x="1097" y="9006"/>
                  </a:cubicBezTo>
                  <a:lnTo>
                    <a:pt x="1097" y="9006"/>
                  </a:lnTo>
                  <a:lnTo>
                    <a:pt x="806" y="9298"/>
                  </a:lnTo>
                  <a:cubicBezTo>
                    <a:pt x="558" y="9545"/>
                    <a:pt x="558" y="9947"/>
                    <a:pt x="806" y="10193"/>
                  </a:cubicBezTo>
                  <a:cubicBezTo>
                    <a:pt x="925" y="10313"/>
                    <a:pt x="1084" y="10379"/>
                    <a:pt x="1253" y="10379"/>
                  </a:cubicBezTo>
                  <a:cubicBezTo>
                    <a:pt x="1422" y="10379"/>
                    <a:pt x="1581" y="10313"/>
                    <a:pt x="1701" y="10193"/>
                  </a:cubicBezTo>
                  <a:lnTo>
                    <a:pt x="1903" y="9991"/>
                  </a:lnTo>
                  <a:lnTo>
                    <a:pt x="1903" y="9991"/>
                  </a:lnTo>
                  <a:cubicBezTo>
                    <a:pt x="1887" y="10047"/>
                    <a:pt x="1879" y="10106"/>
                    <a:pt x="1879" y="10165"/>
                  </a:cubicBezTo>
                  <a:cubicBezTo>
                    <a:pt x="1879" y="10335"/>
                    <a:pt x="1944" y="10494"/>
                    <a:pt x="2064" y="10613"/>
                  </a:cubicBezTo>
                  <a:cubicBezTo>
                    <a:pt x="2184" y="10732"/>
                    <a:pt x="2343" y="10799"/>
                    <a:pt x="2511" y="10799"/>
                  </a:cubicBezTo>
                  <a:cubicBezTo>
                    <a:pt x="2681" y="10799"/>
                    <a:pt x="2840" y="10732"/>
                    <a:pt x="2959" y="10613"/>
                  </a:cubicBezTo>
                  <a:lnTo>
                    <a:pt x="4536" y="9036"/>
                  </a:lnTo>
                  <a:lnTo>
                    <a:pt x="4536" y="9072"/>
                  </a:lnTo>
                  <a:cubicBezTo>
                    <a:pt x="4536" y="9296"/>
                    <a:pt x="4623" y="9506"/>
                    <a:pt x="4782" y="9665"/>
                  </a:cubicBezTo>
                  <a:cubicBezTo>
                    <a:pt x="4941" y="9824"/>
                    <a:pt x="5151" y="9911"/>
                    <a:pt x="5375" y="9911"/>
                  </a:cubicBezTo>
                  <a:cubicBezTo>
                    <a:pt x="5838" y="9911"/>
                    <a:pt x="6214" y="9534"/>
                    <a:pt x="6214" y="9072"/>
                  </a:cubicBezTo>
                  <a:lnTo>
                    <a:pt x="6214" y="7357"/>
                  </a:lnTo>
                  <a:cubicBezTo>
                    <a:pt x="6595" y="6951"/>
                    <a:pt x="6719" y="6390"/>
                    <a:pt x="6585" y="5883"/>
                  </a:cubicBezTo>
                  <a:lnTo>
                    <a:pt x="7478" y="4991"/>
                  </a:lnTo>
                  <a:cubicBezTo>
                    <a:pt x="7636" y="4832"/>
                    <a:pt x="7651" y="4585"/>
                    <a:pt x="7525" y="4408"/>
                  </a:cubicBezTo>
                  <a:lnTo>
                    <a:pt x="9792" y="2140"/>
                  </a:lnTo>
                  <a:cubicBezTo>
                    <a:pt x="10029" y="1903"/>
                    <a:pt x="10159" y="1589"/>
                    <a:pt x="10159" y="1254"/>
                  </a:cubicBezTo>
                  <a:cubicBezTo>
                    <a:pt x="10159" y="920"/>
                    <a:pt x="10029" y="604"/>
                    <a:pt x="9793" y="367"/>
                  </a:cubicBezTo>
                  <a:cubicBezTo>
                    <a:pt x="9548" y="123"/>
                    <a:pt x="9227" y="1"/>
                    <a:pt x="8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91" name="Google Shape;2575;p64">
              <a:extLst>
                <a:ext uri="{FF2B5EF4-FFF2-40B4-BE49-F238E27FC236}">
                  <a16:creationId xmlns:a16="http://schemas.microsoft.com/office/drawing/2014/main" id="{2A04A515-9287-46CF-BB99-462ADF91E56D}"/>
                </a:ext>
              </a:extLst>
            </p:cNvPr>
            <p:cNvSpPr/>
            <p:nvPr/>
          </p:nvSpPr>
          <p:spPr>
            <a:xfrm>
              <a:off x="7002158" y="2457415"/>
              <a:ext cx="51244" cy="51277"/>
            </a:xfrm>
            <a:custGeom>
              <a:avLst/>
              <a:gdLst/>
              <a:ahLst/>
              <a:cxnLst/>
              <a:rect l="l" t="t" r="r" b="b"/>
              <a:pathLst>
                <a:path w="1545" h="1546" extrusionOk="0">
                  <a:moveTo>
                    <a:pt x="667" y="570"/>
                  </a:moveTo>
                  <a:lnTo>
                    <a:pt x="976" y="879"/>
                  </a:lnTo>
                  <a:lnTo>
                    <a:pt x="878" y="977"/>
                  </a:lnTo>
                  <a:lnTo>
                    <a:pt x="568" y="668"/>
                  </a:lnTo>
                  <a:lnTo>
                    <a:pt x="667" y="570"/>
                  </a:lnTo>
                  <a:close/>
                  <a:moveTo>
                    <a:pt x="667" y="1"/>
                  </a:moveTo>
                  <a:cubicBezTo>
                    <a:pt x="548" y="1"/>
                    <a:pt x="437" y="47"/>
                    <a:pt x="353" y="130"/>
                  </a:cubicBezTo>
                  <a:lnTo>
                    <a:pt x="130" y="354"/>
                  </a:lnTo>
                  <a:cubicBezTo>
                    <a:pt x="46" y="437"/>
                    <a:pt x="0" y="549"/>
                    <a:pt x="0" y="667"/>
                  </a:cubicBezTo>
                  <a:cubicBezTo>
                    <a:pt x="0" y="786"/>
                    <a:pt x="45" y="897"/>
                    <a:pt x="130" y="980"/>
                  </a:cubicBezTo>
                  <a:lnTo>
                    <a:pt x="564" y="1416"/>
                  </a:lnTo>
                  <a:cubicBezTo>
                    <a:pt x="648" y="1499"/>
                    <a:pt x="759" y="1545"/>
                    <a:pt x="878" y="1545"/>
                  </a:cubicBezTo>
                  <a:cubicBezTo>
                    <a:pt x="996" y="1545"/>
                    <a:pt x="1107" y="1499"/>
                    <a:pt x="1191" y="1416"/>
                  </a:cubicBezTo>
                  <a:lnTo>
                    <a:pt x="1415" y="1192"/>
                  </a:lnTo>
                  <a:cubicBezTo>
                    <a:pt x="1498" y="1108"/>
                    <a:pt x="1544" y="997"/>
                    <a:pt x="1544" y="879"/>
                  </a:cubicBezTo>
                  <a:cubicBezTo>
                    <a:pt x="1544" y="761"/>
                    <a:pt x="1498" y="649"/>
                    <a:pt x="1415" y="566"/>
                  </a:cubicBezTo>
                  <a:lnTo>
                    <a:pt x="980" y="130"/>
                  </a:lnTo>
                  <a:cubicBezTo>
                    <a:pt x="897" y="47"/>
                    <a:pt x="786"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sp>
        <p:nvSpPr>
          <p:cNvPr id="110" name="Google Shape;1822;p52">
            <a:extLst>
              <a:ext uri="{FF2B5EF4-FFF2-40B4-BE49-F238E27FC236}">
                <a16:creationId xmlns:a16="http://schemas.microsoft.com/office/drawing/2014/main" id="{E55A412B-795A-48F7-B5D8-F7A11BCBB7AE}"/>
              </a:ext>
            </a:extLst>
          </p:cNvPr>
          <p:cNvSpPr txBox="1"/>
          <p:nvPr/>
        </p:nvSpPr>
        <p:spPr>
          <a:xfrm>
            <a:off x="1634826" y="4016779"/>
            <a:ext cx="4839790" cy="457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err="1">
                <a:solidFill>
                  <a:schemeClr val="dk1"/>
                </a:solidFill>
                <a:latin typeface="Montserrat"/>
                <a:ea typeface="Montserrat"/>
                <a:cs typeface="Montserrat"/>
                <a:sym typeface="Montserrat"/>
              </a:rPr>
              <a:t>Phát</a:t>
            </a:r>
            <a:r>
              <a:rPr lang="en-US" sz="1600" dirty="0">
                <a:solidFill>
                  <a:schemeClr val="dk1"/>
                </a:solidFill>
                <a:latin typeface="Montserrat"/>
                <a:ea typeface="Montserrat"/>
                <a:cs typeface="Montserrat"/>
                <a:sym typeface="Montserrat"/>
              </a:rPr>
              <a:t> </a:t>
            </a:r>
            <a:r>
              <a:rPr lang="en-US" sz="1600" dirty="0" err="1">
                <a:solidFill>
                  <a:schemeClr val="dk1"/>
                </a:solidFill>
                <a:latin typeface="Montserrat"/>
                <a:ea typeface="Montserrat"/>
                <a:cs typeface="Montserrat"/>
                <a:sym typeface="Montserrat"/>
              </a:rPr>
              <a:t>triển</a:t>
            </a:r>
            <a:r>
              <a:rPr lang="en-US" sz="1600" dirty="0">
                <a:solidFill>
                  <a:schemeClr val="dk1"/>
                </a:solidFill>
                <a:latin typeface="Montserrat"/>
                <a:ea typeface="Montserrat"/>
                <a:cs typeface="Montserrat"/>
                <a:sym typeface="Montserrat"/>
              </a:rPr>
              <a:t> </a:t>
            </a:r>
            <a:r>
              <a:rPr lang="en-US" sz="1600" dirty="0" err="1">
                <a:solidFill>
                  <a:schemeClr val="dk1"/>
                </a:solidFill>
                <a:latin typeface="Montserrat"/>
                <a:ea typeface="Montserrat"/>
                <a:cs typeface="Montserrat"/>
                <a:sym typeface="Montserrat"/>
              </a:rPr>
              <a:t>theo</a:t>
            </a:r>
            <a:r>
              <a:rPr lang="en-US" sz="1600" dirty="0">
                <a:solidFill>
                  <a:schemeClr val="dk1"/>
                </a:solidFill>
                <a:latin typeface="Montserrat"/>
                <a:ea typeface="Montserrat"/>
                <a:cs typeface="Montserrat"/>
                <a:sym typeface="Montserrat"/>
              </a:rPr>
              <a:t> </a:t>
            </a:r>
            <a:r>
              <a:rPr lang="en-US" sz="1600" dirty="0" err="1">
                <a:solidFill>
                  <a:schemeClr val="dk1"/>
                </a:solidFill>
                <a:latin typeface="Montserrat"/>
                <a:ea typeface="Montserrat"/>
                <a:cs typeface="Montserrat"/>
                <a:sym typeface="Montserrat"/>
              </a:rPr>
              <a:t>các</a:t>
            </a:r>
            <a:r>
              <a:rPr lang="en-US" sz="1600" dirty="0">
                <a:solidFill>
                  <a:schemeClr val="dk1"/>
                </a:solidFill>
                <a:latin typeface="Montserrat"/>
                <a:ea typeface="Montserrat"/>
                <a:cs typeface="Montserrat"/>
                <a:sym typeface="Montserrat"/>
              </a:rPr>
              <a:t> </a:t>
            </a:r>
            <a:r>
              <a:rPr lang="en-US" sz="1600" dirty="0" err="1">
                <a:solidFill>
                  <a:schemeClr val="dk1"/>
                </a:solidFill>
                <a:latin typeface="Montserrat"/>
                <a:ea typeface="Montserrat"/>
                <a:cs typeface="Montserrat"/>
                <a:sym typeface="Montserrat"/>
              </a:rPr>
              <a:t>công</a:t>
            </a:r>
            <a:r>
              <a:rPr lang="en-US" sz="1600" dirty="0">
                <a:solidFill>
                  <a:schemeClr val="dk1"/>
                </a:solidFill>
                <a:latin typeface="Montserrat"/>
                <a:ea typeface="Montserrat"/>
                <a:cs typeface="Montserrat"/>
                <a:sym typeface="Montserrat"/>
              </a:rPr>
              <a:t> </a:t>
            </a:r>
            <a:r>
              <a:rPr lang="en-US" sz="1600" dirty="0" err="1">
                <a:solidFill>
                  <a:schemeClr val="dk1"/>
                </a:solidFill>
                <a:latin typeface="Montserrat"/>
                <a:ea typeface="Montserrat"/>
                <a:cs typeface="Montserrat"/>
                <a:sym typeface="Montserrat"/>
              </a:rPr>
              <a:t>nghệ</a:t>
            </a:r>
            <a:r>
              <a:rPr lang="en-US" sz="1600" dirty="0">
                <a:solidFill>
                  <a:schemeClr val="dk1"/>
                </a:solidFill>
                <a:latin typeface="Montserrat"/>
                <a:ea typeface="Montserrat"/>
                <a:cs typeface="Montserrat"/>
                <a:sym typeface="Montserrat"/>
              </a:rPr>
              <a:t> </a:t>
            </a:r>
            <a:r>
              <a:rPr lang="en-US" sz="1600" dirty="0" err="1">
                <a:solidFill>
                  <a:schemeClr val="dk1"/>
                </a:solidFill>
                <a:latin typeface="Montserrat"/>
                <a:ea typeface="Montserrat"/>
                <a:cs typeface="Montserrat"/>
                <a:sym typeface="Montserrat"/>
              </a:rPr>
              <a:t>hiện</a:t>
            </a:r>
            <a:r>
              <a:rPr lang="en-US" sz="1600" dirty="0">
                <a:solidFill>
                  <a:schemeClr val="dk1"/>
                </a:solidFill>
                <a:latin typeface="Montserrat"/>
                <a:ea typeface="Montserrat"/>
                <a:cs typeface="Montserrat"/>
                <a:sym typeface="Montserrat"/>
              </a:rPr>
              <a:t> </a:t>
            </a:r>
            <a:r>
              <a:rPr lang="en-US" sz="1600" dirty="0" err="1">
                <a:solidFill>
                  <a:schemeClr val="dk1"/>
                </a:solidFill>
                <a:latin typeface="Montserrat"/>
                <a:ea typeface="Montserrat"/>
                <a:cs typeface="Montserrat"/>
                <a:sym typeface="Montserrat"/>
              </a:rPr>
              <a:t>đại</a:t>
            </a:r>
            <a:r>
              <a:rPr lang="en-US" sz="1600" dirty="0">
                <a:solidFill>
                  <a:schemeClr val="dk1"/>
                </a:solidFill>
                <a:latin typeface="Montserrat"/>
                <a:ea typeface="Montserrat"/>
                <a:cs typeface="Montserrat"/>
                <a:sym typeface="Montserrat"/>
              </a:rPr>
              <a:t> </a:t>
            </a:r>
            <a:r>
              <a:rPr lang="en-US" sz="1600" dirty="0" err="1">
                <a:solidFill>
                  <a:schemeClr val="dk1"/>
                </a:solidFill>
                <a:latin typeface="Montserrat"/>
                <a:ea typeface="Montserrat"/>
                <a:cs typeface="Montserrat"/>
                <a:sym typeface="Montserrat"/>
              </a:rPr>
              <a:t>hơn</a:t>
            </a:r>
            <a:r>
              <a:rPr lang="en-US" sz="1600" dirty="0">
                <a:solidFill>
                  <a:schemeClr val="dk1"/>
                </a:solidFill>
                <a:latin typeface="Montserrat"/>
                <a:ea typeface="Montserrat"/>
                <a:cs typeface="Montserrat"/>
                <a:sym typeface="Montserrat"/>
              </a:rPr>
              <a:t>.</a:t>
            </a:r>
            <a:endParaRPr sz="1600" dirty="0">
              <a:solidFill>
                <a:schemeClr val="dk1"/>
              </a:solidFill>
              <a:latin typeface="Montserrat"/>
              <a:ea typeface="Montserrat"/>
              <a:cs typeface="Montserrat"/>
              <a:sym typeface="Montserrat"/>
            </a:endParaRPr>
          </a:p>
        </p:txBody>
      </p:sp>
      <p:sp>
        <p:nvSpPr>
          <p:cNvPr id="111" name="Google Shape;1822;p52">
            <a:extLst>
              <a:ext uri="{FF2B5EF4-FFF2-40B4-BE49-F238E27FC236}">
                <a16:creationId xmlns:a16="http://schemas.microsoft.com/office/drawing/2014/main" id="{86E8DE1E-075C-488A-BCA1-81C654D9D001}"/>
              </a:ext>
            </a:extLst>
          </p:cNvPr>
          <p:cNvSpPr txBox="1"/>
          <p:nvPr/>
        </p:nvSpPr>
        <p:spPr>
          <a:xfrm>
            <a:off x="1702966" y="2997411"/>
            <a:ext cx="5371602" cy="95723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600" dirty="0">
                <a:solidFill>
                  <a:schemeClr val="dk1"/>
                </a:solidFill>
                <a:latin typeface="Montserrat"/>
                <a:ea typeface="Montserrat"/>
                <a:cs typeface="Montserrat"/>
                <a:sym typeface="Montserrat"/>
              </a:rPr>
              <a:t>Hoàn thiện các chứ năng phụ khác</a:t>
            </a:r>
          </a:p>
          <a:p>
            <a:pPr marL="0" lvl="0" indent="0" rtl="0">
              <a:spcBef>
                <a:spcPts val="0"/>
              </a:spcBef>
              <a:spcAft>
                <a:spcPts val="0"/>
              </a:spcAft>
              <a:buNone/>
            </a:pPr>
            <a:r>
              <a:rPr lang="en" sz="1600" dirty="0">
                <a:solidFill>
                  <a:schemeClr val="dk1"/>
                </a:solidFill>
                <a:latin typeface="Montserrat"/>
                <a:ea typeface="Montserrat"/>
                <a:cs typeface="Montserrat"/>
                <a:sym typeface="Montserrat"/>
              </a:rPr>
              <a:t>Phát triển responsive để chạy trên các nên tảng khác nhau</a:t>
            </a:r>
          </a:p>
        </p:txBody>
      </p:sp>
      <p:sp>
        <p:nvSpPr>
          <p:cNvPr id="112" name="Google Shape;1822;p52">
            <a:extLst>
              <a:ext uri="{FF2B5EF4-FFF2-40B4-BE49-F238E27FC236}">
                <a16:creationId xmlns:a16="http://schemas.microsoft.com/office/drawing/2014/main" id="{5A433341-5361-475C-99FA-4ADA0AA40EF7}"/>
              </a:ext>
            </a:extLst>
          </p:cNvPr>
          <p:cNvSpPr txBox="1"/>
          <p:nvPr/>
        </p:nvSpPr>
        <p:spPr>
          <a:xfrm>
            <a:off x="1702966" y="2235876"/>
            <a:ext cx="4839790" cy="457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600" dirty="0">
                <a:solidFill>
                  <a:schemeClr val="dk1"/>
                </a:solidFill>
                <a:latin typeface="Montserrat"/>
                <a:ea typeface="Montserrat"/>
                <a:cs typeface="Montserrat"/>
                <a:sym typeface="Montserrat"/>
              </a:rPr>
              <a:t>Loại bọ các code trùng nhau</a:t>
            </a:r>
            <a:endParaRPr sz="1600" b="1" dirty="0">
              <a:solidFill>
                <a:schemeClr val="dk1"/>
              </a:solidFill>
              <a:latin typeface="Montserrat"/>
              <a:ea typeface="Montserrat"/>
              <a:cs typeface="Montserrat"/>
              <a:sym typeface="Montserrat"/>
            </a:endParaRPr>
          </a:p>
        </p:txBody>
      </p:sp>
      <p:sp>
        <p:nvSpPr>
          <p:cNvPr id="113" name="Google Shape;1822;p52">
            <a:extLst>
              <a:ext uri="{FF2B5EF4-FFF2-40B4-BE49-F238E27FC236}">
                <a16:creationId xmlns:a16="http://schemas.microsoft.com/office/drawing/2014/main" id="{DE66929A-2AE0-41FC-9C35-8DC92371E6FB}"/>
              </a:ext>
            </a:extLst>
          </p:cNvPr>
          <p:cNvSpPr txBox="1"/>
          <p:nvPr/>
        </p:nvSpPr>
        <p:spPr>
          <a:xfrm>
            <a:off x="1702966" y="1309859"/>
            <a:ext cx="4839790" cy="457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vi-VN" sz="1600" dirty="0">
                <a:solidFill>
                  <a:schemeClr val="dk1"/>
                </a:solidFill>
                <a:latin typeface="Montserrat"/>
                <a:ea typeface="Montserrat"/>
                <a:cs typeface="Montserrat"/>
                <a:sym typeface="Montserrat"/>
              </a:rPr>
              <a:t>Chỉnh sửa giao diện tối ưu hơn</a:t>
            </a:r>
            <a:endParaRPr lang="en-US" sz="1600" dirty="0">
              <a:solidFill>
                <a:schemeClr val="dk1"/>
              </a:solidFill>
              <a:latin typeface="Montserrat"/>
              <a:ea typeface="Montserrat"/>
              <a:cs typeface="Montserrat"/>
              <a:sym typeface="Montserrat"/>
            </a:endParaRPr>
          </a:p>
          <a:p>
            <a:pPr marL="0" lvl="0" indent="0" rtl="0">
              <a:spcBef>
                <a:spcPts val="0"/>
              </a:spcBef>
              <a:spcAft>
                <a:spcPts val="0"/>
              </a:spcAft>
              <a:buNone/>
            </a:pPr>
            <a:r>
              <a:rPr lang="en-US" sz="1600" dirty="0" err="1">
                <a:solidFill>
                  <a:schemeClr val="dk1"/>
                </a:solidFill>
                <a:latin typeface="Montserrat"/>
                <a:ea typeface="Montserrat"/>
                <a:cs typeface="Montserrat"/>
                <a:sym typeface="Montserrat"/>
              </a:rPr>
              <a:t>Tối</a:t>
            </a:r>
            <a:r>
              <a:rPr lang="en-US" sz="1600" dirty="0">
                <a:solidFill>
                  <a:schemeClr val="dk1"/>
                </a:solidFill>
                <a:latin typeface="Montserrat"/>
                <a:ea typeface="Montserrat"/>
                <a:cs typeface="Montserrat"/>
                <a:sym typeface="Montserrat"/>
              </a:rPr>
              <a:t> </a:t>
            </a:r>
            <a:r>
              <a:rPr lang="en-US" sz="1600" dirty="0" err="1">
                <a:solidFill>
                  <a:schemeClr val="dk1"/>
                </a:solidFill>
                <a:latin typeface="Montserrat"/>
                <a:ea typeface="Montserrat"/>
                <a:cs typeface="Montserrat"/>
                <a:sym typeface="Montserrat"/>
              </a:rPr>
              <a:t>ưu</a:t>
            </a:r>
            <a:r>
              <a:rPr lang="en-US" sz="1600" dirty="0">
                <a:solidFill>
                  <a:schemeClr val="dk1"/>
                </a:solidFill>
                <a:latin typeface="Montserrat"/>
                <a:ea typeface="Montserrat"/>
                <a:cs typeface="Montserrat"/>
                <a:sym typeface="Montserrat"/>
              </a:rPr>
              <a:t> </a:t>
            </a:r>
            <a:r>
              <a:rPr lang="en-US" sz="1600" dirty="0" err="1">
                <a:solidFill>
                  <a:schemeClr val="dk1"/>
                </a:solidFill>
                <a:latin typeface="Montserrat"/>
                <a:ea typeface="Montserrat"/>
                <a:cs typeface="Montserrat"/>
                <a:sym typeface="Montserrat"/>
              </a:rPr>
              <a:t>hóa</a:t>
            </a:r>
            <a:r>
              <a:rPr lang="en-US" sz="1600" dirty="0">
                <a:solidFill>
                  <a:schemeClr val="dk1"/>
                </a:solidFill>
                <a:latin typeface="Montserrat"/>
                <a:ea typeface="Montserrat"/>
                <a:cs typeface="Montserrat"/>
                <a:sym typeface="Montserrat"/>
              </a:rPr>
              <a:t> code</a:t>
            </a:r>
            <a:endParaRPr sz="1600" dirty="0">
              <a:solidFill>
                <a:schemeClr val="dk1"/>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53"/>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Cảm ơn thầy đã lắng nghe </a:t>
            </a:r>
            <a:endParaRPr dirty="0"/>
          </a:p>
        </p:txBody>
      </p:sp>
      <p:grpSp>
        <p:nvGrpSpPr>
          <p:cNvPr id="1858" name="Google Shape;1858;p53"/>
          <p:cNvGrpSpPr/>
          <p:nvPr/>
        </p:nvGrpSpPr>
        <p:grpSpPr>
          <a:xfrm>
            <a:off x="1235075" y="4054275"/>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1714950" y="845800"/>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8" name="Google Shape;1868;p53"/>
          <p:cNvPicPr preferRelativeResize="0"/>
          <p:nvPr/>
        </p:nvPicPr>
        <p:blipFill rotWithShape="1">
          <a:blip r:embed="rId4">
            <a:alphaModFix/>
          </a:blip>
          <a:srcRect l="15236" r="10474"/>
          <a:stretch/>
        </p:blipFill>
        <p:spPr>
          <a:xfrm rot="-8866461">
            <a:off x="7184037" y="1883943"/>
            <a:ext cx="1535572" cy="1375613"/>
          </a:xfrm>
          <a:prstGeom prst="rect">
            <a:avLst/>
          </a:prstGeom>
          <a:noFill/>
          <a:ln>
            <a:noFill/>
          </a:ln>
        </p:spPr>
      </p:pic>
      <p:pic>
        <p:nvPicPr>
          <p:cNvPr id="1869" name="Google Shape;1869;p53"/>
          <p:cNvPicPr preferRelativeResize="0"/>
          <p:nvPr/>
        </p:nvPicPr>
        <p:blipFill rotWithShape="1">
          <a:blip r:embed="rId5">
            <a:alphaModFix/>
          </a:blip>
          <a:srcRect l="22009" r="18455"/>
          <a:stretch/>
        </p:blipFill>
        <p:spPr>
          <a:xfrm rot="1203246">
            <a:off x="1821170" y="4190297"/>
            <a:ext cx="1115441" cy="1053905"/>
          </a:xfrm>
          <a:prstGeom prst="rect">
            <a:avLst/>
          </a:prstGeom>
          <a:noFill/>
          <a:ln>
            <a:noFill/>
          </a:ln>
        </p:spPr>
      </p:pic>
      <p:pic>
        <p:nvPicPr>
          <p:cNvPr id="1870" name="Google Shape;1870;p53"/>
          <p:cNvPicPr preferRelativeResize="0"/>
          <p:nvPr/>
        </p:nvPicPr>
        <p:blipFill rotWithShape="1">
          <a:blip r:embed="rId6">
            <a:alphaModFix/>
          </a:blip>
          <a:srcRect l="18647" t="7960" r="8852" b="8336"/>
          <a:stretch/>
        </p:blipFill>
        <p:spPr>
          <a:xfrm rot="-1406513">
            <a:off x="5138385" y="3649387"/>
            <a:ext cx="1175233" cy="763227"/>
          </a:xfrm>
          <a:prstGeom prst="rect">
            <a:avLst/>
          </a:prstGeom>
          <a:noFill/>
          <a:ln>
            <a:noFill/>
          </a:ln>
        </p:spPr>
      </p:pic>
      <p:pic>
        <p:nvPicPr>
          <p:cNvPr id="1871" name="Google Shape;1871;p53"/>
          <p:cNvPicPr preferRelativeResize="0"/>
          <p:nvPr/>
        </p:nvPicPr>
        <p:blipFill rotWithShape="1">
          <a:blip r:embed="rId7">
            <a:alphaModFix/>
          </a:blip>
          <a:srcRect l="25537" t="7152" r="23467" b="5838"/>
          <a:stretch/>
        </p:blipFill>
        <p:spPr>
          <a:xfrm>
            <a:off x="7169784" y="938673"/>
            <a:ext cx="1671077" cy="1603800"/>
          </a:xfrm>
          <a:prstGeom prst="rect">
            <a:avLst/>
          </a:prstGeom>
          <a:noFill/>
          <a:ln>
            <a:noFill/>
          </a:ln>
        </p:spPr>
      </p:pic>
      <p:sp>
        <p:nvSpPr>
          <p:cNvPr id="3" name="Subtitle 2">
            <a:extLst>
              <a:ext uri="{FF2B5EF4-FFF2-40B4-BE49-F238E27FC236}">
                <a16:creationId xmlns:a16="http://schemas.microsoft.com/office/drawing/2014/main" id="{8D10D55A-6AF2-4B5B-BF33-204D0E099144}"/>
              </a:ext>
            </a:extLst>
          </p:cNvPr>
          <p:cNvSpPr>
            <a:spLocks noGrp="1"/>
          </p:cNvSpPr>
          <p:nvPr>
            <p:ph type="subTitle" idx="1"/>
          </p:nvPr>
        </p:nvSpPr>
        <p:spPr>
          <a:xfrm>
            <a:off x="719999" y="1448250"/>
            <a:ext cx="5678331" cy="2389800"/>
          </a:xfrm>
        </p:spPr>
        <p:txBody>
          <a:bodyPr/>
          <a:lstStyle/>
          <a:p>
            <a:endParaRPr lang="en-US" dirty="0"/>
          </a:p>
          <a:p>
            <a:endParaRPr lang="en-US" dirty="0"/>
          </a:p>
          <a:p>
            <a:r>
              <a:rPr lang="en-US" dirty="0"/>
              <a:t>Link </a:t>
            </a:r>
            <a:r>
              <a:rPr lang="en-US" dirty="0" err="1"/>
              <a:t>Github</a:t>
            </a:r>
            <a:r>
              <a:rPr lang="en-US" dirty="0"/>
              <a:t> :</a:t>
            </a:r>
          </a:p>
          <a:p>
            <a:pPr marL="139700" indent="0">
              <a:buNone/>
            </a:pPr>
            <a:r>
              <a:rPr lang="en-US" dirty="0"/>
              <a:t> https://github.com/thomsonbel12/TravelServicesJAVA</a:t>
            </a:r>
            <a:endParaRPr lang="vi-V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281125" y="573313"/>
            <a:ext cx="215731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20648" y="1712534"/>
            <a:ext cx="8240448" cy="8913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PHÂN TÍCH</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pic>
        <p:nvPicPr>
          <p:cNvPr id="1406" name="Google Shape;1406;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7" name="Google Shape;1407;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8" name="Google Shape;1408;p41"/>
          <p:cNvPicPr preferRelativeResize="0"/>
          <p:nvPr/>
        </p:nvPicPr>
        <p:blipFill rotWithShape="1">
          <a:blip r:embed="rId5">
            <a:alphaModFix/>
          </a:blip>
          <a:srcRect l="15236" r="10474"/>
          <a:stretch/>
        </p:blipFill>
        <p:spPr>
          <a:xfrm rot="1220421">
            <a:off x="-68795" y="4153569"/>
            <a:ext cx="1429873" cy="1148575"/>
          </a:xfrm>
          <a:prstGeom prst="rect">
            <a:avLst/>
          </a:prstGeom>
          <a:noFill/>
          <a:ln>
            <a:noFill/>
          </a:ln>
        </p:spPr>
      </p:pic>
      <p:pic>
        <p:nvPicPr>
          <p:cNvPr id="1409" name="Google Shape;1409;p41"/>
          <p:cNvPicPr preferRelativeResize="0"/>
          <p:nvPr/>
        </p:nvPicPr>
        <p:blipFill rotWithShape="1">
          <a:blip r:embed="rId6">
            <a:alphaModFix/>
          </a:blip>
          <a:srcRect l="22009" r="18455"/>
          <a:stretch/>
        </p:blipFill>
        <p:spPr>
          <a:xfrm rot="3321565">
            <a:off x="7876710" y="3405588"/>
            <a:ext cx="652200" cy="616227"/>
          </a:xfrm>
          <a:prstGeom prst="rect">
            <a:avLst/>
          </a:prstGeom>
          <a:noFill/>
          <a:ln>
            <a:noFill/>
          </a:ln>
        </p:spPr>
      </p:pic>
      <p:sp>
        <p:nvSpPr>
          <p:cNvPr id="18" name="Google Shape;1326;p39">
            <a:extLst>
              <a:ext uri="{FF2B5EF4-FFF2-40B4-BE49-F238E27FC236}">
                <a16:creationId xmlns:a16="http://schemas.microsoft.com/office/drawing/2014/main" id="{5CF5A7FD-8AF3-4912-8B9B-71B52E42BB52}"/>
              </a:ext>
            </a:extLst>
          </p:cNvPr>
          <p:cNvSpPr txBox="1">
            <a:spLocks noGrp="1"/>
          </p:cNvSpPr>
          <p:nvPr>
            <p:ph type="title"/>
          </p:nvPr>
        </p:nvSpPr>
        <p:spPr>
          <a:xfrm>
            <a:off x="484550" y="204256"/>
            <a:ext cx="675440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02. PHÂN TÍCH</a:t>
            </a:r>
            <a:endParaRPr sz="3200" dirty="0"/>
          </a:p>
        </p:txBody>
      </p:sp>
      <p:sp>
        <p:nvSpPr>
          <p:cNvPr id="19" name="TextBox 18">
            <a:extLst>
              <a:ext uri="{FF2B5EF4-FFF2-40B4-BE49-F238E27FC236}">
                <a16:creationId xmlns:a16="http://schemas.microsoft.com/office/drawing/2014/main" id="{5351200B-EC81-48EB-8BC8-C45DDB5A5B80}"/>
              </a:ext>
            </a:extLst>
          </p:cNvPr>
          <p:cNvSpPr txBox="1"/>
          <p:nvPr/>
        </p:nvSpPr>
        <p:spPr>
          <a:xfrm>
            <a:off x="299301" y="781650"/>
            <a:ext cx="3073131" cy="338554"/>
          </a:xfrm>
          <a:prstGeom prst="rect">
            <a:avLst/>
          </a:prstGeom>
          <a:noFill/>
        </p:spPr>
        <p:txBody>
          <a:bodyPr wrap="square" rtlCol="0">
            <a:spAutoFit/>
          </a:bodyPr>
          <a:lstStyle/>
          <a:p>
            <a:r>
              <a:rPr lang="vi-VN" sz="1600" dirty="0">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lý</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thuyết</a:t>
            </a:r>
            <a:r>
              <a:rPr lang="en-US" sz="1600" dirty="0">
                <a:solidFill>
                  <a:schemeClr val="tx1"/>
                </a:solidFill>
                <a:latin typeface="Montserrat Black" panose="00000A00000000000000" pitchFamily="2" charset="-93"/>
              </a:rPr>
              <a:t> :</a:t>
            </a:r>
            <a:endParaRPr lang="vi-VN" sz="1600" dirty="0">
              <a:solidFill>
                <a:schemeClr val="tx1"/>
              </a:solidFill>
              <a:latin typeface="Montserrat Black" panose="00000A00000000000000" pitchFamily="2" charset="-93"/>
            </a:endParaRPr>
          </a:p>
        </p:txBody>
      </p:sp>
      <p:grpSp>
        <p:nvGrpSpPr>
          <p:cNvPr id="20" name="Google Shape;1463;p43">
            <a:extLst>
              <a:ext uri="{FF2B5EF4-FFF2-40B4-BE49-F238E27FC236}">
                <a16:creationId xmlns:a16="http://schemas.microsoft.com/office/drawing/2014/main" id="{EEAE9158-CC70-4889-8071-46B5F745851E}"/>
              </a:ext>
            </a:extLst>
          </p:cNvPr>
          <p:cNvGrpSpPr/>
          <p:nvPr/>
        </p:nvGrpSpPr>
        <p:grpSpPr>
          <a:xfrm>
            <a:off x="299301" y="1289620"/>
            <a:ext cx="454355" cy="536704"/>
            <a:chOff x="4745408" y="4001992"/>
            <a:chExt cx="509652" cy="602023"/>
          </a:xfrm>
        </p:grpSpPr>
        <p:sp>
          <p:nvSpPr>
            <p:cNvPr id="21" name="Google Shape;1464;p43">
              <a:extLst>
                <a:ext uri="{FF2B5EF4-FFF2-40B4-BE49-F238E27FC236}">
                  <a16:creationId xmlns:a16="http://schemas.microsoft.com/office/drawing/2014/main" id="{75BEAC78-4A85-4225-A38B-D34F866AD336}"/>
                </a:ext>
              </a:extLst>
            </p:cNvPr>
            <p:cNvSpPr/>
            <p:nvPr/>
          </p:nvSpPr>
          <p:spPr>
            <a:xfrm>
              <a:off x="4745408" y="4001992"/>
              <a:ext cx="509652" cy="602023"/>
            </a:xfrm>
            <a:custGeom>
              <a:avLst/>
              <a:gdLst/>
              <a:ahLst/>
              <a:cxnLst/>
              <a:rect l="l" t="t" r="r" b="b"/>
              <a:pathLst>
                <a:path w="15366" h="18151" extrusionOk="0">
                  <a:moveTo>
                    <a:pt x="7621" y="3566"/>
                  </a:moveTo>
                  <a:cubicBezTo>
                    <a:pt x="8283" y="3566"/>
                    <a:pt x="8831" y="4057"/>
                    <a:pt x="8920" y="4696"/>
                  </a:cubicBezTo>
                  <a:lnTo>
                    <a:pt x="6321" y="4696"/>
                  </a:lnTo>
                  <a:cubicBezTo>
                    <a:pt x="6409" y="4058"/>
                    <a:pt x="6958" y="3566"/>
                    <a:pt x="7621" y="3566"/>
                  </a:cubicBezTo>
                  <a:close/>
                  <a:moveTo>
                    <a:pt x="10155" y="5228"/>
                  </a:moveTo>
                  <a:cubicBezTo>
                    <a:pt x="10236" y="5228"/>
                    <a:pt x="10304" y="5296"/>
                    <a:pt x="10304" y="5377"/>
                  </a:cubicBezTo>
                  <a:lnTo>
                    <a:pt x="10304" y="6649"/>
                  </a:lnTo>
                  <a:lnTo>
                    <a:pt x="532" y="6649"/>
                  </a:lnTo>
                  <a:lnTo>
                    <a:pt x="532" y="5377"/>
                  </a:lnTo>
                  <a:cubicBezTo>
                    <a:pt x="532" y="5296"/>
                    <a:pt x="600" y="5228"/>
                    <a:pt x="681" y="5228"/>
                  </a:cubicBezTo>
                  <a:close/>
                  <a:moveTo>
                    <a:pt x="10304" y="7181"/>
                  </a:moveTo>
                  <a:lnTo>
                    <a:pt x="10304" y="17619"/>
                  </a:lnTo>
                  <a:lnTo>
                    <a:pt x="532" y="17619"/>
                  </a:lnTo>
                  <a:lnTo>
                    <a:pt x="532" y="7181"/>
                  </a:lnTo>
                  <a:close/>
                  <a:moveTo>
                    <a:pt x="5211" y="1"/>
                  </a:moveTo>
                  <a:cubicBezTo>
                    <a:pt x="4835" y="1"/>
                    <a:pt x="4529" y="307"/>
                    <a:pt x="4529" y="683"/>
                  </a:cubicBezTo>
                  <a:lnTo>
                    <a:pt x="4529" y="4696"/>
                  </a:lnTo>
                  <a:lnTo>
                    <a:pt x="682" y="4696"/>
                  </a:lnTo>
                  <a:cubicBezTo>
                    <a:pt x="306" y="4696"/>
                    <a:pt x="0" y="5002"/>
                    <a:pt x="0" y="5377"/>
                  </a:cubicBezTo>
                  <a:lnTo>
                    <a:pt x="0" y="17707"/>
                  </a:lnTo>
                  <a:cubicBezTo>
                    <a:pt x="0" y="17951"/>
                    <a:pt x="198" y="18151"/>
                    <a:pt x="443" y="18151"/>
                  </a:cubicBezTo>
                  <a:lnTo>
                    <a:pt x="10394" y="18151"/>
                  </a:lnTo>
                  <a:cubicBezTo>
                    <a:pt x="10638" y="18151"/>
                    <a:pt x="10836" y="17951"/>
                    <a:pt x="10836" y="17707"/>
                  </a:cubicBezTo>
                  <a:lnTo>
                    <a:pt x="10836" y="13455"/>
                  </a:lnTo>
                  <a:lnTo>
                    <a:pt x="14923" y="13455"/>
                  </a:lnTo>
                  <a:cubicBezTo>
                    <a:pt x="15167" y="13455"/>
                    <a:pt x="15365" y="13256"/>
                    <a:pt x="15365" y="13012"/>
                  </a:cubicBezTo>
                  <a:lnTo>
                    <a:pt x="15365" y="9075"/>
                  </a:lnTo>
                  <a:cubicBezTo>
                    <a:pt x="15365" y="8928"/>
                    <a:pt x="15246" y="8809"/>
                    <a:pt x="15099" y="8809"/>
                  </a:cubicBezTo>
                  <a:cubicBezTo>
                    <a:pt x="14952" y="8809"/>
                    <a:pt x="14833" y="8928"/>
                    <a:pt x="14833" y="9075"/>
                  </a:cubicBezTo>
                  <a:lnTo>
                    <a:pt x="14833" y="12923"/>
                  </a:lnTo>
                  <a:lnTo>
                    <a:pt x="10836" y="12923"/>
                  </a:lnTo>
                  <a:lnTo>
                    <a:pt x="10836" y="11289"/>
                  </a:lnTo>
                  <a:lnTo>
                    <a:pt x="14102" y="11289"/>
                  </a:lnTo>
                  <a:cubicBezTo>
                    <a:pt x="14249" y="11289"/>
                    <a:pt x="14368" y="11169"/>
                    <a:pt x="14368" y="11023"/>
                  </a:cubicBezTo>
                  <a:cubicBezTo>
                    <a:pt x="14368" y="10876"/>
                    <a:pt x="14249" y="10757"/>
                    <a:pt x="14102" y="10757"/>
                  </a:cubicBezTo>
                  <a:lnTo>
                    <a:pt x="10836" y="10757"/>
                  </a:lnTo>
                  <a:lnTo>
                    <a:pt x="10836" y="10476"/>
                  </a:lnTo>
                  <a:lnTo>
                    <a:pt x="14102" y="10476"/>
                  </a:lnTo>
                  <a:cubicBezTo>
                    <a:pt x="14249" y="10476"/>
                    <a:pt x="14368" y="10357"/>
                    <a:pt x="14368" y="10210"/>
                  </a:cubicBezTo>
                  <a:cubicBezTo>
                    <a:pt x="14368" y="10063"/>
                    <a:pt x="14249" y="9944"/>
                    <a:pt x="14102" y="9944"/>
                  </a:cubicBezTo>
                  <a:lnTo>
                    <a:pt x="10836" y="9944"/>
                  </a:lnTo>
                  <a:lnTo>
                    <a:pt x="10836" y="9377"/>
                  </a:lnTo>
                  <a:lnTo>
                    <a:pt x="14102" y="9377"/>
                  </a:lnTo>
                  <a:cubicBezTo>
                    <a:pt x="14249" y="9377"/>
                    <a:pt x="14368" y="9258"/>
                    <a:pt x="14368" y="9111"/>
                  </a:cubicBezTo>
                  <a:cubicBezTo>
                    <a:pt x="14368" y="8964"/>
                    <a:pt x="14249" y="8845"/>
                    <a:pt x="14102" y="8845"/>
                  </a:cubicBezTo>
                  <a:lnTo>
                    <a:pt x="13818" y="8845"/>
                  </a:lnTo>
                  <a:lnTo>
                    <a:pt x="13818" y="6952"/>
                  </a:lnTo>
                  <a:cubicBezTo>
                    <a:pt x="13818" y="6805"/>
                    <a:pt x="13699" y="6687"/>
                    <a:pt x="13552" y="6687"/>
                  </a:cubicBezTo>
                  <a:cubicBezTo>
                    <a:pt x="13405" y="6687"/>
                    <a:pt x="13286" y="6805"/>
                    <a:pt x="13286" y="6952"/>
                  </a:cubicBezTo>
                  <a:lnTo>
                    <a:pt x="13286" y="8845"/>
                  </a:lnTo>
                  <a:lnTo>
                    <a:pt x="12862" y="8845"/>
                  </a:lnTo>
                  <a:lnTo>
                    <a:pt x="12862" y="7770"/>
                  </a:lnTo>
                  <a:cubicBezTo>
                    <a:pt x="12862" y="7623"/>
                    <a:pt x="12743" y="7504"/>
                    <a:pt x="12596" y="7504"/>
                  </a:cubicBezTo>
                  <a:cubicBezTo>
                    <a:pt x="12449" y="7504"/>
                    <a:pt x="12331" y="7623"/>
                    <a:pt x="12331" y="7770"/>
                  </a:cubicBezTo>
                  <a:lnTo>
                    <a:pt x="12331" y="8845"/>
                  </a:lnTo>
                  <a:lnTo>
                    <a:pt x="11875" y="8845"/>
                  </a:lnTo>
                  <a:lnTo>
                    <a:pt x="11875" y="6036"/>
                  </a:lnTo>
                  <a:cubicBezTo>
                    <a:pt x="11875" y="5889"/>
                    <a:pt x="11756" y="5770"/>
                    <a:pt x="11609" y="5770"/>
                  </a:cubicBezTo>
                  <a:cubicBezTo>
                    <a:pt x="11463" y="5770"/>
                    <a:pt x="11343" y="5889"/>
                    <a:pt x="11343" y="6036"/>
                  </a:cubicBezTo>
                  <a:lnTo>
                    <a:pt x="11343" y="8845"/>
                  </a:lnTo>
                  <a:lnTo>
                    <a:pt x="10836" y="8845"/>
                  </a:lnTo>
                  <a:lnTo>
                    <a:pt x="10836" y="5378"/>
                  </a:lnTo>
                  <a:cubicBezTo>
                    <a:pt x="10836" y="5002"/>
                    <a:pt x="10531" y="4696"/>
                    <a:pt x="10156" y="4696"/>
                  </a:cubicBezTo>
                  <a:lnTo>
                    <a:pt x="9456" y="4696"/>
                  </a:lnTo>
                  <a:cubicBezTo>
                    <a:pt x="9364" y="3765"/>
                    <a:pt x="8576" y="3034"/>
                    <a:pt x="7621" y="3034"/>
                  </a:cubicBezTo>
                  <a:cubicBezTo>
                    <a:pt x="6665" y="3034"/>
                    <a:pt x="5877" y="3765"/>
                    <a:pt x="5785" y="4696"/>
                  </a:cubicBezTo>
                  <a:lnTo>
                    <a:pt x="5061" y="4696"/>
                  </a:lnTo>
                  <a:lnTo>
                    <a:pt x="5061" y="2486"/>
                  </a:lnTo>
                  <a:lnTo>
                    <a:pt x="7187" y="2486"/>
                  </a:lnTo>
                  <a:cubicBezTo>
                    <a:pt x="7333" y="2486"/>
                    <a:pt x="7452" y="2366"/>
                    <a:pt x="7452" y="2220"/>
                  </a:cubicBezTo>
                  <a:cubicBezTo>
                    <a:pt x="7452" y="2073"/>
                    <a:pt x="7333" y="1954"/>
                    <a:pt x="7187" y="1954"/>
                  </a:cubicBezTo>
                  <a:lnTo>
                    <a:pt x="5061" y="1954"/>
                  </a:lnTo>
                  <a:lnTo>
                    <a:pt x="5061" y="683"/>
                  </a:lnTo>
                  <a:cubicBezTo>
                    <a:pt x="5061" y="601"/>
                    <a:pt x="5130" y="533"/>
                    <a:pt x="5211" y="533"/>
                  </a:cubicBezTo>
                  <a:lnTo>
                    <a:pt x="14685" y="533"/>
                  </a:lnTo>
                  <a:cubicBezTo>
                    <a:pt x="14766" y="533"/>
                    <a:pt x="14834" y="601"/>
                    <a:pt x="14834" y="683"/>
                  </a:cubicBezTo>
                  <a:lnTo>
                    <a:pt x="14834" y="1954"/>
                  </a:lnTo>
                  <a:lnTo>
                    <a:pt x="8746" y="1954"/>
                  </a:lnTo>
                  <a:cubicBezTo>
                    <a:pt x="8599" y="1954"/>
                    <a:pt x="8480" y="2073"/>
                    <a:pt x="8480" y="2220"/>
                  </a:cubicBezTo>
                  <a:cubicBezTo>
                    <a:pt x="8480" y="2366"/>
                    <a:pt x="8599" y="2486"/>
                    <a:pt x="8746" y="2486"/>
                  </a:cubicBezTo>
                  <a:lnTo>
                    <a:pt x="14833" y="2486"/>
                  </a:lnTo>
                  <a:lnTo>
                    <a:pt x="14833" y="7728"/>
                  </a:lnTo>
                  <a:cubicBezTo>
                    <a:pt x="14833" y="7876"/>
                    <a:pt x="14952" y="7994"/>
                    <a:pt x="15099" y="7994"/>
                  </a:cubicBezTo>
                  <a:cubicBezTo>
                    <a:pt x="15246" y="7994"/>
                    <a:pt x="15365" y="7876"/>
                    <a:pt x="15365" y="7728"/>
                  </a:cubicBezTo>
                  <a:lnTo>
                    <a:pt x="15365" y="683"/>
                  </a:lnTo>
                  <a:cubicBezTo>
                    <a:pt x="15365" y="307"/>
                    <a:pt x="15059" y="1"/>
                    <a:pt x="14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5;p43">
              <a:extLst>
                <a:ext uri="{FF2B5EF4-FFF2-40B4-BE49-F238E27FC236}">
                  <a16:creationId xmlns:a16="http://schemas.microsoft.com/office/drawing/2014/main" id="{A59ABB84-CD16-48F9-AC8D-B63DE6AF87C8}"/>
                </a:ext>
              </a:extLst>
            </p:cNvPr>
            <p:cNvSpPr/>
            <p:nvPr/>
          </p:nvSpPr>
          <p:spPr>
            <a:xfrm>
              <a:off x="5144546" y="4033700"/>
              <a:ext cx="17678" cy="17645"/>
            </a:xfrm>
            <a:custGeom>
              <a:avLst/>
              <a:gdLst/>
              <a:ahLst/>
              <a:cxnLst/>
              <a:rect l="l" t="t" r="r" b="b"/>
              <a:pathLst>
                <a:path w="533" h="532" extrusionOk="0">
                  <a:moveTo>
                    <a:pt x="266" y="1"/>
                  </a:moveTo>
                  <a:cubicBezTo>
                    <a:pt x="197" y="1"/>
                    <a:pt x="128" y="28"/>
                    <a:pt x="79" y="79"/>
                  </a:cubicBezTo>
                  <a:cubicBezTo>
                    <a:pt x="29" y="128"/>
                    <a:pt x="0" y="196"/>
                    <a:pt x="0" y="266"/>
                  </a:cubicBezTo>
                  <a:cubicBezTo>
                    <a:pt x="0" y="336"/>
                    <a:pt x="29" y="404"/>
                    <a:pt x="79" y="455"/>
                  </a:cubicBezTo>
                  <a:cubicBezTo>
                    <a:pt x="128" y="504"/>
                    <a:pt x="197" y="532"/>
                    <a:pt x="266" y="532"/>
                  </a:cubicBezTo>
                  <a:cubicBezTo>
                    <a:pt x="337" y="532"/>
                    <a:pt x="405" y="504"/>
                    <a:pt x="454" y="455"/>
                  </a:cubicBezTo>
                  <a:cubicBezTo>
                    <a:pt x="505" y="404"/>
                    <a:pt x="532" y="336"/>
                    <a:pt x="532" y="266"/>
                  </a:cubicBezTo>
                  <a:cubicBezTo>
                    <a:pt x="532" y="196"/>
                    <a:pt x="505" y="128"/>
                    <a:pt x="454"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6;p43">
              <a:extLst>
                <a:ext uri="{FF2B5EF4-FFF2-40B4-BE49-F238E27FC236}">
                  <a16:creationId xmlns:a16="http://schemas.microsoft.com/office/drawing/2014/main" id="{E6D2F136-77DD-4E67-9420-45C6CE5E1BF5}"/>
                </a:ext>
              </a:extLst>
            </p:cNvPr>
            <p:cNvSpPr/>
            <p:nvPr/>
          </p:nvSpPr>
          <p:spPr>
            <a:xfrm>
              <a:off x="5175126"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6" y="532"/>
                    <a:pt x="405" y="504"/>
                    <a:pt x="454" y="455"/>
                  </a:cubicBezTo>
                  <a:cubicBezTo>
                    <a:pt x="504" y="404"/>
                    <a:pt x="532" y="335"/>
                    <a:pt x="532" y="266"/>
                  </a:cubicBezTo>
                  <a:cubicBezTo>
                    <a:pt x="532" y="197"/>
                    <a:pt x="504"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7;p43">
              <a:extLst>
                <a:ext uri="{FF2B5EF4-FFF2-40B4-BE49-F238E27FC236}">
                  <a16:creationId xmlns:a16="http://schemas.microsoft.com/office/drawing/2014/main" id="{0AAD12E1-6474-4DE9-9ED7-25392B244DA9}"/>
                </a:ext>
              </a:extLst>
            </p:cNvPr>
            <p:cNvSpPr/>
            <p:nvPr/>
          </p:nvSpPr>
          <p:spPr>
            <a:xfrm>
              <a:off x="5205674"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7" y="532"/>
                    <a:pt x="405" y="504"/>
                    <a:pt x="455" y="455"/>
                  </a:cubicBezTo>
                  <a:cubicBezTo>
                    <a:pt x="505" y="404"/>
                    <a:pt x="532" y="335"/>
                    <a:pt x="532" y="266"/>
                  </a:cubicBezTo>
                  <a:cubicBezTo>
                    <a:pt x="532" y="197"/>
                    <a:pt x="505" y="128"/>
                    <a:pt x="455"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68;p43">
              <a:extLst>
                <a:ext uri="{FF2B5EF4-FFF2-40B4-BE49-F238E27FC236}">
                  <a16:creationId xmlns:a16="http://schemas.microsoft.com/office/drawing/2014/main" id="{8918FB6B-A5CD-4BDC-A146-20DC82CD6AD2}"/>
                </a:ext>
              </a:extLst>
            </p:cNvPr>
            <p:cNvSpPr/>
            <p:nvPr/>
          </p:nvSpPr>
          <p:spPr>
            <a:xfrm>
              <a:off x="5126834" y="4109687"/>
              <a:ext cx="88259" cy="17678"/>
            </a:xfrm>
            <a:custGeom>
              <a:avLst/>
              <a:gdLst/>
              <a:ahLst/>
              <a:cxnLst/>
              <a:rect l="l" t="t" r="r" b="b"/>
              <a:pathLst>
                <a:path w="2661" h="533" extrusionOk="0">
                  <a:moveTo>
                    <a:pt x="266" y="0"/>
                  </a:moveTo>
                  <a:cubicBezTo>
                    <a:pt x="119" y="0"/>
                    <a:pt x="1" y="119"/>
                    <a:pt x="1" y="266"/>
                  </a:cubicBezTo>
                  <a:cubicBezTo>
                    <a:pt x="1" y="413"/>
                    <a:pt x="120" y="532"/>
                    <a:pt x="266" y="532"/>
                  </a:cubicBezTo>
                  <a:lnTo>
                    <a:pt x="2395" y="532"/>
                  </a:lnTo>
                  <a:cubicBezTo>
                    <a:pt x="2542" y="532"/>
                    <a:pt x="2660" y="413"/>
                    <a:pt x="2660" y="266"/>
                  </a:cubicBezTo>
                  <a:cubicBezTo>
                    <a:pt x="2661" y="119"/>
                    <a:pt x="254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69;p43">
              <a:extLst>
                <a:ext uri="{FF2B5EF4-FFF2-40B4-BE49-F238E27FC236}">
                  <a16:creationId xmlns:a16="http://schemas.microsoft.com/office/drawing/2014/main" id="{8857A50E-47DF-4D94-B392-CB8CD1B86B47}"/>
                </a:ext>
              </a:extLst>
            </p:cNvPr>
            <p:cNvSpPr/>
            <p:nvPr/>
          </p:nvSpPr>
          <p:spPr>
            <a:xfrm>
              <a:off x="5126834" y="4136652"/>
              <a:ext cx="88259" cy="17645"/>
            </a:xfrm>
            <a:custGeom>
              <a:avLst/>
              <a:gdLst/>
              <a:ahLst/>
              <a:cxnLst/>
              <a:rect l="l" t="t" r="r" b="b"/>
              <a:pathLst>
                <a:path w="2661" h="532" extrusionOk="0">
                  <a:moveTo>
                    <a:pt x="266" y="1"/>
                  </a:moveTo>
                  <a:cubicBezTo>
                    <a:pt x="119" y="1"/>
                    <a:pt x="1" y="120"/>
                    <a:pt x="1" y="265"/>
                  </a:cubicBezTo>
                  <a:cubicBezTo>
                    <a:pt x="1" y="412"/>
                    <a:pt x="120" y="531"/>
                    <a:pt x="266" y="531"/>
                  </a:cubicBezTo>
                  <a:lnTo>
                    <a:pt x="2395" y="531"/>
                  </a:lnTo>
                  <a:cubicBezTo>
                    <a:pt x="2542" y="531"/>
                    <a:pt x="2660" y="412"/>
                    <a:pt x="2660" y="265"/>
                  </a:cubicBezTo>
                  <a:cubicBezTo>
                    <a:pt x="2661" y="120"/>
                    <a:pt x="2542"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70;p43">
              <a:extLst>
                <a:ext uri="{FF2B5EF4-FFF2-40B4-BE49-F238E27FC236}">
                  <a16:creationId xmlns:a16="http://schemas.microsoft.com/office/drawing/2014/main" id="{9C22E042-F59A-48D5-BDD8-E159EC9951D4}"/>
                </a:ext>
              </a:extLst>
            </p:cNvPr>
            <p:cNvSpPr/>
            <p:nvPr/>
          </p:nvSpPr>
          <p:spPr>
            <a:xfrm>
              <a:off x="5157448" y="4163584"/>
              <a:ext cx="57645" cy="17678"/>
            </a:xfrm>
            <a:custGeom>
              <a:avLst/>
              <a:gdLst/>
              <a:ahLst/>
              <a:cxnLst/>
              <a:rect l="l" t="t" r="r" b="b"/>
              <a:pathLst>
                <a:path w="1738" h="533" extrusionOk="0">
                  <a:moveTo>
                    <a:pt x="267" y="1"/>
                  </a:moveTo>
                  <a:cubicBezTo>
                    <a:pt x="120" y="1"/>
                    <a:pt x="1" y="120"/>
                    <a:pt x="1" y="267"/>
                  </a:cubicBezTo>
                  <a:cubicBezTo>
                    <a:pt x="1" y="413"/>
                    <a:pt x="120" y="533"/>
                    <a:pt x="267" y="533"/>
                  </a:cubicBezTo>
                  <a:lnTo>
                    <a:pt x="1472" y="533"/>
                  </a:lnTo>
                  <a:cubicBezTo>
                    <a:pt x="1619" y="533"/>
                    <a:pt x="1737" y="413"/>
                    <a:pt x="1737" y="267"/>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71;p43">
              <a:extLst>
                <a:ext uri="{FF2B5EF4-FFF2-40B4-BE49-F238E27FC236}">
                  <a16:creationId xmlns:a16="http://schemas.microsoft.com/office/drawing/2014/main" id="{8209E501-3623-491E-AAA6-9CA350E4C603}"/>
                </a:ext>
              </a:extLst>
            </p:cNvPr>
            <p:cNvSpPr/>
            <p:nvPr/>
          </p:nvSpPr>
          <p:spPr>
            <a:xfrm>
              <a:off x="5127730" y="4385707"/>
              <a:ext cx="94262" cy="17645"/>
            </a:xfrm>
            <a:custGeom>
              <a:avLst/>
              <a:gdLst/>
              <a:ahLst/>
              <a:cxnLst/>
              <a:rect l="l" t="t" r="r" b="b"/>
              <a:pathLst>
                <a:path w="2842" h="532" extrusionOk="0">
                  <a:moveTo>
                    <a:pt x="266" y="0"/>
                  </a:moveTo>
                  <a:cubicBezTo>
                    <a:pt x="119" y="0"/>
                    <a:pt x="0" y="119"/>
                    <a:pt x="0" y="266"/>
                  </a:cubicBezTo>
                  <a:cubicBezTo>
                    <a:pt x="0" y="413"/>
                    <a:pt x="119" y="532"/>
                    <a:pt x="266" y="532"/>
                  </a:cubicBezTo>
                  <a:lnTo>
                    <a:pt x="2575" y="532"/>
                  </a:lnTo>
                  <a:cubicBezTo>
                    <a:pt x="2722" y="532"/>
                    <a:pt x="2841" y="413"/>
                    <a:pt x="2841" y="266"/>
                  </a:cubicBezTo>
                  <a:cubicBezTo>
                    <a:pt x="2841" y="119"/>
                    <a:pt x="2722" y="0"/>
                    <a:pt x="2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72;p43">
              <a:extLst>
                <a:ext uri="{FF2B5EF4-FFF2-40B4-BE49-F238E27FC236}">
                  <a16:creationId xmlns:a16="http://schemas.microsoft.com/office/drawing/2014/main" id="{CD164362-6FB2-4230-B18B-26BF7769B8CA}"/>
                </a:ext>
              </a:extLst>
            </p:cNvPr>
            <p:cNvSpPr/>
            <p:nvPr/>
          </p:nvSpPr>
          <p:spPr>
            <a:xfrm>
              <a:off x="4924380" y="4033700"/>
              <a:ext cx="57645" cy="17645"/>
            </a:xfrm>
            <a:custGeom>
              <a:avLst/>
              <a:gdLst/>
              <a:ahLst/>
              <a:cxnLst/>
              <a:rect l="l" t="t" r="r" b="b"/>
              <a:pathLst>
                <a:path w="1738" h="532" extrusionOk="0">
                  <a:moveTo>
                    <a:pt x="267" y="1"/>
                  </a:moveTo>
                  <a:cubicBezTo>
                    <a:pt x="120" y="1"/>
                    <a:pt x="1" y="120"/>
                    <a:pt x="1" y="266"/>
                  </a:cubicBezTo>
                  <a:cubicBezTo>
                    <a:pt x="1" y="413"/>
                    <a:pt x="120" y="532"/>
                    <a:pt x="267" y="532"/>
                  </a:cubicBezTo>
                  <a:lnTo>
                    <a:pt x="1472" y="532"/>
                  </a:lnTo>
                  <a:cubicBezTo>
                    <a:pt x="1619" y="532"/>
                    <a:pt x="1738" y="413"/>
                    <a:pt x="1738" y="266"/>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73;p43">
              <a:extLst>
                <a:ext uri="{FF2B5EF4-FFF2-40B4-BE49-F238E27FC236}">
                  <a16:creationId xmlns:a16="http://schemas.microsoft.com/office/drawing/2014/main" id="{CC159488-6EB2-4614-82D8-C309F841DDAC}"/>
                </a:ext>
              </a:extLst>
            </p:cNvPr>
            <p:cNvSpPr/>
            <p:nvPr/>
          </p:nvSpPr>
          <p:spPr>
            <a:xfrm>
              <a:off x="4997249" y="4189389"/>
              <a:ext cx="17678" cy="17711"/>
            </a:xfrm>
            <a:custGeom>
              <a:avLst/>
              <a:gdLst/>
              <a:ahLst/>
              <a:cxnLst/>
              <a:rect l="l" t="t" r="r" b="b"/>
              <a:pathLst>
                <a:path w="533" h="534" extrusionOk="0">
                  <a:moveTo>
                    <a:pt x="267" y="1"/>
                  </a:moveTo>
                  <a:cubicBezTo>
                    <a:pt x="197" y="1"/>
                    <a:pt x="128" y="30"/>
                    <a:pt x="79" y="79"/>
                  </a:cubicBezTo>
                  <a:cubicBezTo>
                    <a:pt x="30" y="129"/>
                    <a:pt x="1" y="197"/>
                    <a:pt x="1" y="268"/>
                  </a:cubicBezTo>
                  <a:cubicBezTo>
                    <a:pt x="1" y="338"/>
                    <a:pt x="30" y="406"/>
                    <a:pt x="79" y="456"/>
                  </a:cubicBezTo>
                  <a:cubicBezTo>
                    <a:pt x="128" y="505"/>
                    <a:pt x="197" y="534"/>
                    <a:pt x="267" y="534"/>
                  </a:cubicBezTo>
                  <a:cubicBezTo>
                    <a:pt x="337" y="534"/>
                    <a:pt x="405" y="505"/>
                    <a:pt x="455" y="456"/>
                  </a:cubicBezTo>
                  <a:cubicBezTo>
                    <a:pt x="504" y="406"/>
                    <a:pt x="533" y="338"/>
                    <a:pt x="533" y="268"/>
                  </a:cubicBezTo>
                  <a:cubicBezTo>
                    <a:pt x="533" y="197"/>
                    <a:pt x="504" y="129"/>
                    <a:pt x="455" y="79"/>
                  </a:cubicBezTo>
                  <a:cubicBezTo>
                    <a:pt x="405"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74;p43">
              <a:extLst>
                <a:ext uri="{FF2B5EF4-FFF2-40B4-BE49-F238E27FC236}">
                  <a16:creationId xmlns:a16="http://schemas.microsoft.com/office/drawing/2014/main" id="{63D35835-E764-42C9-948E-C03D0C02DB35}"/>
                </a:ext>
              </a:extLst>
            </p:cNvPr>
            <p:cNvSpPr/>
            <p:nvPr/>
          </p:nvSpPr>
          <p:spPr>
            <a:xfrm>
              <a:off x="5027796" y="4189422"/>
              <a:ext cx="17678" cy="17678"/>
            </a:xfrm>
            <a:custGeom>
              <a:avLst/>
              <a:gdLst/>
              <a:ahLst/>
              <a:cxnLst/>
              <a:rect l="l" t="t" r="r" b="b"/>
              <a:pathLst>
                <a:path w="533" h="533" extrusionOk="0">
                  <a:moveTo>
                    <a:pt x="267" y="1"/>
                  </a:moveTo>
                  <a:cubicBezTo>
                    <a:pt x="197" y="1"/>
                    <a:pt x="128" y="29"/>
                    <a:pt x="79" y="78"/>
                  </a:cubicBezTo>
                  <a:cubicBezTo>
                    <a:pt x="30" y="128"/>
                    <a:pt x="1" y="196"/>
                    <a:pt x="1" y="266"/>
                  </a:cubicBezTo>
                  <a:cubicBezTo>
                    <a:pt x="1" y="337"/>
                    <a:pt x="30" y="405"/>
                    <a:pt x="79" y="455"/>
                  </a:cubicBezTo>
                  <a:cubicBezTo>
                    <a:pt x="129" y="504"/>
                    <a:pt x="197" y="533"/>
                    <a:pt x="267" y="533"/>
                  </a:cubicBezTo>
                  <a:cubicBezTo>
                    <a:pt x="338" y="533"/>
                    <a:pt x="405" y="504"/>
                    <a:pt x="456" y="455"/>
                  </a:cubicBezTo>
                  <a:cubicBezTo>
                    <a:pt x="505" y="405"/>
                    <a:pt x="533" y="337"/>
                    <a:pt x="533" y="266"/>
                  </a:cubicBezTo>
                  <a:cubicBezTo>
                    <a:pt x="533" y="196"/>
                    <a:pt x="505" y="128"/>
                    <a:pt x="456" y="78"/>
                  </a:cubicBezTo>
                  <a:cubicBezTo>
                    <a:pt x="405" y="29"/>
                    <a:pt x="338"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75;p43">
              <a:extLst>
                <a:ext uri="{FF2B5EF4-FFF2-40B4-BE49-F238E27FC236}">
                  <a16:creationId xmlns:a16="http://schemas.microsoft.com/office/drawing/2014/main" id="{4F132B32-A302-4762-A9B5-DC34B1FFB4C8}"/>
                </a:ext>
              </a:extLst>
            </p:cNvPr>
            <p:cNvSpPr/>
            <p:nvPr/>
          </p:nvSpPr>
          <p:spPr>
            <a:xfrm>
              <a:off x="5058377" y="4189422"/>
              <a:ext cx="17678" cy="17645"/>
            </a:xfrm>
            <a:custGeom>
              <a:avLst/>
              <a:gdLst/>
              <a:ahLst/>
              <a:cxnLst/>
              <a:rect l="l" t="t" r="r" b="b"/>
              <a:pathLst>
                <a:path w="533" h="532" extrusionOk="0">
                  <a:moveTo>
                    <a:pt x="267" y="1"/>
                  </a:moveTo>
                  <a:cubicBezTo>
                    <a:pt x="197" y="1"/>
                    <a:pt x="128" y="29"/>
                    <a:pt x="79" y="78"/>
                  </a:cubicBezTo>
                  <a:cubicBezTo>
                    <a:pt x="30" y="128"/>
                    <a:pt x="1" y="196"/>
                    <a:pt x="1" y="267"/>
                  </a:cubicBezTo>
                  <a:cubicBezTo>
                    <a:pt x="1" y="337"/>
                    <a:pt x="30" y="405"/>
                    <a:pt x="79" y="455"/>
                  </a:cubicBezTo>
                  <a:cubicBezTo>
                    <a:pt x="128" y="504"/>
                    <a:pt x="197" y="532"/>
                    <a:pt x="267" y="532"/>
                  </a:cubicBezTo>
                  <a:cubicBezTo>
                    <a:pt x="337" y="532"/>
                    <a:pt x="405" y="504"/>
                    <a:pt x="455" y="455"/>
                  </a:cubicBezTo>
                  <a:cubicBezTo>
                    <a:pt x="504" y="405"/>
                    <a:pt x="533" y="337"/>
                    <a:pt x="533" y="267"/>
                  </a:cubicBezTo>
                  <a:cubicBezTo>
                    <a:pt x="533" y="196"/>
                    <a:pt x="504" y="128"/>
                    <a:pt x="455" y="78"/>
                  </a:cubicBezTo>
                  <a:cubicBezTo>
                    <a:pt x="405" y="29"/>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6;p43">
              <a:extLst>
                <a:ext uri="{FF2B5EF4-FFF2-40B4-BE49-F238E27FC236}">
                  <a16:creationId xmlns:a16="http://schemas.microsoft.com/office/drawing/2014/main" id="{45AFA0FC-BE5B-4FA9-86AD-E55F49739F6F}"/>
                </a:ext>
              </a:extLst>
            </p:cNvPr>
            <p:cNvSpPr/>
            <p:nvPr/>
          </p:nvSpPr>
          <p:spPr>
            <a:xfrm>
              <a:off x="4785342" y="4319173"/>
              <a:ext cx="279503" cy="244876"/>
            </a:xfrm>
            <a:custGeom>
              <a:avLst/>
              <a:gdLst/>
              <a:ahLst/>
              <a:cxnLst/>
              <a:rect l="l" t="t" r="r" b="b"/>
              <a:pathLst>
                <a:path w="8427" h="7383" extrusionOk="0">
                  <a:moveTo>
                    <a:pt x="1541" y="5099"/>
                  </a:moveTo>
                  <a:lnTo>
                    <a:pt x="1541" y="6850"/>
                  </a:lnTo>
                  <a:lnTo>
                    <a:pt x="1001" y="6850"/>
                  </a:lnTo>
                  <a:lnTo>
                    <a:pt x="1001" y="5099"/>
                  </a:lnTo>
                  <a:close/>
                  <a:moveTo>
                    <a:pt x="5465" y="2932"/>
                  </a:moveTo>
                  <a:lnTo>
                    <a:pt x="5465" y="6850"/>
                  </a:lnTo>
                  <a:lnTo>
                    <a:pt x="4926" y="6850"/>
                  </a:lnTo>
                  <a:lnTo>
                    <a:pt x="4926" y="2932"/>
                  </a:lnTo>
                  <a:close/>
                  <a:moveTo>
                    <a:pt x="7427" y="532"/>
                  </a:moveTo>
                  <a:lnTo>
                    <a:pt x="7427" y="6850"/>
                  </a:lnTo>
                  <a:lnTo>
                    <a:pt x="6888" y="6850"/>
                  </a:lnTo>
                  <a:lnTo>
                    <a:pt x="6888" y="532"/>
                  </a:lnTo>
                  <a:close/>
                  <a:moveTo>
                    <a:pt x="6830" y="1"/>
                  </a:moveTo>
                  <a:cubicBezTo>
                    <a:pt x="6568" y="1"/>
                    <a:pt x="6356" y="213"/>
                    <a:pt x="6356" y="474"/>
                  </a:cubicBezTo>
                  <a:lnTo>
                    <a:pt x="6356" y="6850"/>
                  </a:lnTo>
                  <a:lnTo>
                    <a:pt x="5997" y="6850"/>
                  </a:lnTo>
                  <a:lnTo>
                    <a:pt x="5997" y="2874"/>
                  </a:lnTo>
                  <a:cubicBezTo>
                    <a:pt x="5997" y="2612"/>
                    <a:pt x="5784" y="2400"/>
                    <a:pt x="5522" y="2400"/>
                  </a:cubicBezTo>
                  <a:lnTo>
                    <a:pt x="4867" y="2400"/>
                  </a:lnTo>
                  <a:cubicBezTo>
                    <a:pt x="4606" y="2400"/>
                    <a:pt x="4394" y="2612"/>
                    <a:pt x="4394" y="2874"/>
                  </a:cubicBezTo>
                  <a:lnTo>
                    <a:pt x="4394" y="6850"/>
                  </a:lnTo>
                  <a:lnTo>
                    <a:pt x="4033" y="6850"/>
                  </a:lnTo>
                  <a:lnTo>
                    <a:pt x="4033" y="3483"/>
                  </a:lnTo>
                  <a:cubicBezTo>
                    <a:pt x="4033" y="3336"/>
                    <a:pt x="3914" y="3217"/>
                    <a:pt x="3769" y="3217"/>
                  </a:cubicBezTo>
                  <a:cubicBezTo>
                    <a:pt x="3621" y="3217"/>
                    <a:pt x="3503" y="3336"/>
                    <a:pt x="3503" y="3483"/>
                  </a:cubicBezTo>
                  <a:lnTo>
                    <a:pt x="3503" y="6850"/>
                  </a:lnTo>
                  <a:lnTo>
                    <a:pt x="2964" y="6850"/>
                  </a:lnTo>
                  <a:lnTo>
                    <a:pt x="2964" y="1306"/>
                  </a:lnTo>
                  <a:lnTo>
                    <a:pt x="3503" y="1306"/>
                  </a:lnTo>
                  <a:lnTo>
                    <a:pt x="3503" y="2065"/>
                  </a:lnTo>
                  <a:cubicBezTo>
                    <a:pt x="3503" y="2211"/>
                    <a:pt x="3621" y="2331"/>
                    <a:pt x="3769" y="2331"/>
                  </a:cubicBezTo>
                  <a:cubicBezTo>
                    <a:pt x="3914" y="2331"/>
                    <a:pt x="4033" y="2211"/>
                    <a:pt x="4033" y="2065"/>
                  </a:cubicBezTo>
                  <a:lnTo>
                    <a:pt x="4033" y="1248"/>
                  </a:lnTo>
                  <a:cubicBezTo>
                    <a:pt x="4033" y="987"/>
                    <a:pt x="3821" y="775"/>
                    <a:pt x="3560" y="775"/>
                  </a:cubicBezTo>
                  <a:lnTo>
                    <a:pt x="2905" y="775"/>
                  </a:lnTo>
                  <a:cubicBezTo>
                    <a:pt x="2644" y="775"/>
                    <a:pt x="2432" y="987"/>
                    <a:pt x="2432" y="1248"/>
                  </a:cubicBezTo>
                  <a:lnTo>
                    <a:pt x="2432" y="6850"/>
                  </a:lnTo>
                  <a:lnTo>
                    <a:pt x="2071" y="6850"/>
                  </a:lnTo>
                  <a:lnTo>
                    <a:pt x="2071" y="5041"/>
                  </a:lnTo>
                  <a:cubicBezTo>
                    <a:pt x="2071" y="4779"/>
                    <a:pt x="1859" y="4567"/>
                    <a:pt x="1598" y="4567"/>
                  </a:cubicBezTo>
                  <a:lnTo>
                    <a:pt x="943" y="4567"/>
                  </a:lnTo>
                  <a:cubicBezTo>
                    <a:pt x="682" y="4567"/>
                    <a:pt x="470" y="4779"/>
                    <a:pt x="470" y="5041"/>
                  </a:cubicBezTo>
                  <a:lnTo>
                    <a:pt x="470" y="6850"/>
                  </a:lnTo>
                  <a:lnTo>
                    <a:pt x="266" y="6850"/>
                  </a:lnTo>
                  <a:cubicBezTo>
                    <a:pt x="120" y="6850"/>
                    <a:pt x="0" y="6969"/>
                    <a:pt x="0" y="7116"/>
                  </a:cubicBezTo>
                  <a:cubicBezTo>
                    <a:pt x="0" y="7263"/>
                    <a:pt x="120" y="7382"/>
                    <a:pt x="266" y="7382"/>
                  </a:cubicBezTo>
                  <a:lnTo>
                    <a:pt x="8161" y="7382"/>
                  </a:lnTo>
                  <a:cubicBezTo>
                    <a:pt x="8308" y="7382"/>
                    <a:pt x="8427" y="7263"/>
                    <a:pt x="8427" y="7116"/>
                  </a:cubicBezTo>
                  <a:cubicBezTo>
                    <a:pt x="8427" y="6969"/>
                    <a:pt x="8309" y="6850"/>
                    <a:pt x="8161" y="6850"/>
                  </a:cubicBezTo>
                  <a:lnTo>
                    <a:pt x="7959" y="6850"/>
                  </a:lnTo>
                  <a:lnTo>
                    <a:pt x="7959" y="474"/>
                  </a:lnTo>
                  <a:cubicBezTo>
                    <a:pt x="7959" y="213"/>
                    <a:pt x="7746" y="1"/>
                    <a:pt x="7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77;p43">
              <a:extLst>
                <a:ext uri="{FF2B5EF4-FFF2-40B4-BE49-F238E27FC236}">
                  <a16:creationId xmlns:a16="http://schemas.microsoft.com/office/drawing/2014/main" id="{2392686B-C0DD-492E-BF5D-FFAE6FF90389}"/>
                </a:ext>
              </a:extLst>
            </p:cNvPr>
            <p:cNvSpPr/>
            <p:nvPr/>
          </p:nvSpPr>
          <p:spPr>
            <a:xfrm>
              <a:off x="4785375" y="4265408"/>
              <a:ext cx="88226" cy="17678"/>
            </a:xfrm>
            <a:custGeom>
              <a:avLst/>
              <a:gdLst/>
              <a:ahLst/>
              <a:cxnLst/>
              <a:rect l="l" t="t" r="r" b="b"/>
              <a:pathLst>
                <a:path w="2660" h="533" extrusionOk="0">
                  <a:moveTo>
                    <a:pt x="265" y="1"/>
                  </a:moveTo>
                  <a:cubicBezTo>
                    <a:pt x="120" y="1"/>
                    <a:pt x="0" y="120"/>
                    <a:pt x="0" y="267"/>
                  </a:cubicBezTo>
                  <a:cubicBezTo>
                    <a:pt x="0" y="413"/>
                    <a:pt x="120" y="533"/>
                    <a:pt x="265" y="533"/>
                  </a:cubicBezTo>
                  <a:lnTo>
                    <a:pt x="2394" y="533"/>
                  </a:lnTo>
                  <a:cubicBezTo>
                    <a:pt x="2542" y="533"/>
                    <a:pt x="2660" y="413"/>
                    <a:pt x="2660" y="267"/>
                  </a:cubicBezTo>
                  <a:cubicBezTo>
                    <a:pt x="2660" y="120"/>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78;p43">
              <a:extLst>
                <a:ext uri="{FF2B5EF4-FFF2-40B4-BE49-F238E27FC236}">
                  <a16:creationId xmlns:a16="http://schemas.microsoft.com/office/drawing/2014/main" id="{A072E918-26BF-44D5-8E8A-DAA5B7B7543C}"/>
                </a:ext>
              </a:extLst>
            </p:cNvPr>
            <p:cNvSpPr/>
            <p:nvPr/>
          </p:nvSpPr>
          <p:spPr>
            <a:xfrm>
              <a:off x="4785375" y="4292340"/>
              <a:ext cx="88226" cy="17678"/>
            </a:xfrm>
            <a:custGeom>
              <a:avLst/>
              <a:gdLst/>
              <a:ahLst/>
              <a:cxnLst/>
              <a:rect l="l" t="t" r="r" b="b"/>
              <a:pathLst>
                <a:path w="2660" h="533" extrusionOk="0">
                  <a:moveTo>
                    <a:pt x="265" y="1"/>
                  </a:moveTo>
                  <a:cubicBezTo>
                    <a:pt x="120" y="1"/>
                    <a:pt x="0" y="121"/>
                    <a:pt x="0" y="267"/>
                  </a:cubicBezTo>
                  <a:cubicBezTo>
                    <a:pt x="0" y="414"/>
                    <a:pt x="120" y="533"/>
                    <a:pt x="265" y="533"/>
                  </a:cubicBezTo>
                  <a:lnTo>
                    <a:pt x="2394" y="533"/>
                  </a:lnTo>
                  <a:cubicBezTo>
                    <a:pt x="2542" y="533"/>
                    <a:pt x="2660" y="414"/>
                    <a:pt x="2660" y="267"/>
                  </a:cubicBezTo>
                  <a:cubicBezTo>
                    <a:pt x="2660" y="121"/>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79;p43">
              <a:extLst>
                <a:ext uri="{FF2B5EF4-FFF2-40B4-BE49-F238E27FC236}">
                  <a16:creationId xmlns:a16="http://schemas.microsoft.com/office/drawing/2014/main" id="{E23C5ED6-4D73-4DEA-8CF4-397E68C6B5E5}"/>
                </a:ext>
              </a:extLst>
            </p:cNvPr>
            <p:cNvSpPr/>
            <p:nvPr/>
          </p:nvSpPr>
          <p:spPr>
            <a:xfrm>
              <a:off x="4785342" y="4319306"/>
              <a:ext cx="49784" cy="17678"/>
            </a:xfrm>
            <a:custGeom>
              <a:avLst/>
              <a:gdLst/>
              <a:ahLst/>
              <a:cxnLst/>
              <a:rect l="l" t="t" r="r" b="b"/>
              <a:pathLst>
                <a:path w="1501" h="533" extrusionOk="0">
                  <a:moveTo>
                    <a:pt x="266" y="1"/>
                  </a:moveTo>
                  <a:cubicBezTo>
                    <a:pt x="120" y="1"/>
                    <a:pt x="0" y="120"/>
                    <a:pt x="0" y="267"/>
                  </a:cubicBezTo>
                  <a:cubicBezTo>
                    <a:pt x="0" y="414"/>
                    <a:pt x="120" y="533"/>
                    <a:pt x="266" y="533"/>
                  </a:cubicBezTo>
                  <a:lnTo>
                    <a:pt x="1235" y="533"/>
                  </a:lnTo>
                  <a:cubicBezTo>
                    <a:pt x="1381" y="533"/>
                    <a:pt x="1499" y="414"/>
                    <a:pt x="1499" y="267"/>
                  </a:cubicBezTo>
                  <a:cubicBezTo>
                    <a:pt x="1500" y="120"/>
                    <a:pt x="1381" y="1"/>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80;p43">
              <a:extLst>
                <a:ext uri="{FF2B5EF4-FFF2-40B4-BE49-F238E27FC236}">
                  <a16:creationId xmlns:a16="http://schemas.microsoft.com/office/drawing/2014/main" id="{291E7749-23D3-4BB6-A84E-C033F3416C5A}"/>
                </a:ext>
              </a:extLst>
            </p:cNvPr>
            <p:cNvSpPr/>
            <p:nvPr/>
          </p:nvSpPr>
          <p:spPr>
            <a:xfrm>
              <a:off x="4981959" y="4265408"/>
              <a:ext cx="68259" cy="17678"/>
            </a:xfrm>
            <a:custGeom>
              <a:avLst/>
              <a:gdLst/>
              <a:ahLst/>
              <a:cxnLst/>
              <a:rect l="l" t="t" r="r" b="b"/>
              <a:pathLst>
                <a:path w="2058" h="533" extrusionOk="0">
                  <a:moveTo>
                    <a:pt x="267" y="1"/>
                  </a:moveTo>
                  <a:cubicBezTo>
                    <a:pt x="120" y="1"/>
                    <a:pt x="1" y="120"/>
                    <a:pt x="1" y="267"/>
                  </a:cubicBezTo>
                  <a:cubicBezTo>
                    <a:pt x="1" y="413"/>
                    <a:pt x="120" y="533"/>
                    <a:pt x="267" y="533"/>
                  </a:cubicBezTo>
                  <a:lnTo>
                    <a:pt x="1791" y="533"/>
                  </a:lnTo>
                  <a:cubicBezTo>
                    <a:pt x="1938" y="533"/>
                    <a:pt x="2057" y="413"/>
                    <a:pt x="2057" y="267"/>
                  </a:cubicBezTo>
                  <a:cubicBezTo>
                    <a:pt x="2057" y="120"/>
                    <a:pt x="1938" y="1"/>
                    <a:pt x="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81;p43">
              <a:extLst>
                <a:ext uri="{FF2B5EF4-FFF2-40B4-BE49-F238E27FC236}">
                  <a16:creationId xmlns:a16="http://schemas.microsoft.com/office/drawing/2014/main" id="{6B2FDAEC-FE13-4FA7-B281-E1A7B4965110}"/>
                </a:ext>
              </a:extLst>
            </p:cNvPr>
            <p:cNvSpPr/>
            <p:nvPr/>
          </p:nvSpPr>
          <p:spPr>
            <a:xfrm>
              <a:off x="4777083" y="4189422"/>
              <a:ext cx="57645" cy="17645"/>
            </a:xfrm>
            <a:custGeom>
              <a:avLst/>
              <a:gdLst/>
              <a:ahLst/>
              <a:cxnLst/>
              <a:rect l="l" t="t" r="r" b="b"/>
              <a:pathLst>
                <a:path w="1738" h="532" extrusionOk="0">
                  <a:moveTo>
                    <a:pt x="267" y="1"/>
                  </a:moveTo>
                  <a:cubicBezTo>
                    <a:pt x="119" y="1"/>
                    <a:pt x="1" y="120"/>
                    <a:pt x="1" y="266"/>
                  </a:cubicBezTo>
                  <a:cubicBezTo>
                    <a:pt x="1" y="413"/>
                    <a:pt x="120" y="532"/>
                    <a:pt x="267" y="532"/>
                  </a:cubicBezTo>
                  <a:lnTo>
                    <a:pt x="1471" y="532"/>
                  </a:lnTo>
                  <a:cubicBezTo>
                    <a:pt x="1618" y="532"/>
                    <a:pt x="1737" y="413"/>
                    <a:pt x="1737" y="266"/>
                  </a:cubicBezTo>
                  <a:cubicBezTo>
                    <a:pt x="1737" y="120"/>
                    <a:pt x="1618" y="1"/>
                    <a:pt x="1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8340338C-D0F7-4E56-9020-E5850BF17C01}"/>
              </a:ext>
            </a:extLst>
          </p:cNvPr>
          <p:cNvSpPr txBox="1"/>
          <p:nvPr/>
        </p:nvSpPr>
        <p:spPr>
          <a:xfrm>
            <a:off x="1085358" y="1254816"/>
            <a:ext cx="4486385" cy="1815882"/>
          </a:xfrm>
          <a:prstGeom prst="rect">
            <a:avLst/>
          </a:prstGeom>
          <a:noFill/>
        </p:spPr>
        <p:txBody>
          <a:bodyPr wrap="square" rtlCol="0">
            <a:spAutoFit/>
          </a:bodyPr>
          <a:lstStyle/>
          <a:p>
            <a:r>
              <a:rPr lang="en-US" dirty="0" err="1">
                <a:solidFill>
                  <a:schemeClr val="tx1"/>
                </a:solidFill>
                <a:latin typeface="Montserrat" panose="00000500000000000000" pitchFamily="2" charset="-93"/>
              </a:rPr>
              <a:t>Công</a:t>
            </a:r>
            <a:r>
              <a:rPr lang="en-US" dirty="0">
                <a:solidFill>
                  <a:schemeClr val="tx1"/>
                </a:solidFill>
                <a:latin typeface="Montserrat" panose="00000500000000000000" pitchFamily="2" charset="-93"/>
              </a:rPr>
              <a:t> </a:t>
            </a:r>
            <a:r>
              <a:rPr lang="en-US" dirty="0" err="1">
                <a:solidFill>
                  <a:schemeClr val="tx1"/>
                </a:solidFill>
                <a:latin typeface="Montserrat" panose="00000500000000000000" pitchFamily="2" charset="-93"/>
              </a:rPr>
              <a:t>cụ</a:t>
            </a:r>
            <a:r>
              <a:rPr lang="en-US" dirty="0">
                <a:solidFill>
                  <a:schemeClr val="tx1"/>
                </a:solidFill>
                <a:latin typeface="Montserrat" panose="00000500000000000000" pitchFamily="2" charset="-93"/>
              </a:rPr>
              <a:t> </a:t>
            </a:r>
            <a:r>
              <a:rPr lang="en-US" dirty="0" err="1">
                <a:solidFill>
                  <a:schemeClr val="tx1"/>
                </a:solidFill>
                <a:latin typeface="Montserrat" panose="00000500000000000000" pitchFamily="2" charset="-93"/>
              </a:rPr>
              <a:t>và</a:t>
            </a:r>
            <a:r>
              <a:rPr lang="en-US" dirty="0">
                <a:solidFill>
                  <a:schemeClr val="tx1"/>
                </a:solidFill>
                <a:latin typeface="Montserrat" panose="00000500000000000000" pitchFamily="2" charset="-93"/>
              </a:rPr>
              <a:t> </a:t>
            </a:r>
            <a:r>
              <a:rPr lang="en-US" dirty="0" err="1">
                <a:solidFill>
                  <a:schemeClr val="tx1"/>
                </a:solidFill>
                <a:latin typeface="Montserrat" panose="00000500000000000000" pitchFamily="2" charset="-93"/>
              </a:rPr>
              <a:t>môi</a:t>
            </a:r>
            <a:r>
              <a:rPr lang="en-US" dirty="0">
                <a:solidFill>
                  <a:schemeClr val="tx1"/>
                </a:solidFill>
                <a:latin typeface="Montserrat" panose="00000500000000000000" pitchFamily="2" charset="-93"/>
              </a:rPr>
              <a:t> </a:t>
            </a:r>
            <a:r>
              <a:rPr lang="en-US" dirty="0" err="1">
                <a:solidFill>
                  <a:schemeClr val="tx1"/>
                </a:solidFill>
                <a:latin typeface="Montserrat" panose="00000500000000000000" pitchFamily="2" charset="-93"/>
              </a:rPr>
              <a:t>trường</a:t>
            </a:r>
            <a:r>
              <a:rPr lang="en-US" dirty="0">
                <a:solidFill>
                  <a:schemeClr val="tx1"/>
                </a:solidFill>
                <a:latin typeface="Montserrat" panose="00000500000000000000" pitchFamily="2" charset="-93"/>
              </a:rPr>
              <a:t> </a:t>
            </a:r>
            <a:r>
              <a:rPr lang="en-US" dirty="0" err="1">
                <a:solidFill>
                  <a:schemeClr val="tx1"/>
                </a:solidFill>
                <a:latin typeface="Montserrat" panose="00000500000000000000" pitchFamily="2" charset="-93"/>
              </a:rPr>
              <a:t>lập</a:t>
            </a:r>
            <a:r>
              <a:rPr lang="en-US" dirty="0">
                <a:solidFill>
                  <a:schemeClr val="tx1"/>
                </a:solidFill>
                <a:latin typeface="Montserrat" panose="00000500000000000000" pitchFamily="2" charset="-93"/>
              </a:rPr>
              <a:t> </a:t>
            </a:r>
            <a:r>
              <a:rPr lang="en-US" dirty="0" err="1">
                <a:solidFill>
                  <a:schemeClr val="tx1"/>
                </a:solidFill>
                <a:latin typeface="Montserrat" panose="00000500000000000000" pitchFamily="2" charset="-93"/>
              </a:rPr>
              <a:t>trình</a:t>
            </a:r>
            <a:r>
              <a:rPr lang="en-US" dirty="0">
                <a:solidFill>
                  <a:schemeClr val="tx1"/>
                </a:solidFill>
                <a:latin typeface="Montserrat" panose="00000500000000000000" pitchFamily="2" charset="-93"/>
              </a:rPr>
              <a:t> :</a:t>
            </a:r>
          </a:p>
          <a:p>
            <a:r>
              <a:rPr lang="en-US" dirty="0">
                <a:solidFill>
                  <a:schemeClr val="tx1"/>
                </a:solidFill>
                <a:latin typeface="Montserrat" panose="00000500000000000000" pitchFamily="2" charset="-93"/>
              </a:rPr>
              <a:t>	IDE : Visual </a:t>
            </a:r>
            <a:r>
              <a:rPr lang="en-US" dirty="0" err="1">
                <a:solidFill>
                  <a:schemeClr val="tx1"/>
                </a:solidFill>
                <a:latin typeface="Montserrat" panose="00000500000000000000" pitchFamily="2" charset="-93"/>
              </a:rPr>
              <a:t>Stuido</a:t>
            </a:r>
            <a:r>
              <a:rPr lang="en-US" dirty="0">
                <a:solidFill>
                  <a:schemeClr val="tx1"/>
                </a:solidFill>
                <a:latin typeface="Montserrat" panose="00000500000000000000" pitchFamily="2" charset="-93"/>
              </a:rPr>
              <a:t> Code, </a:t>
            </a:r>
            <a:r>
              <a:rPr lang="en-US" dirty="0" err="1">
                <a:solidFill>
                  <a:schemeClr val="tx1"/>
                </a:solidFill>
                <a:latin typeface="Montserrat" panose="00000500000000000000" pitchFamily="2" charset="-93"/>
              </a:rPr>
              <a:t>Eclpise</a:t>
            </a:r>
            <a:r>
              <a:rPr lang="en-US" dirty="0">
                <a:solidFill>
                  <a:schemeClr val="tx1"/>
                </a:solidFill>
                <a:latin typeface="Montserrat" panose="00000500000000000000" pitchFamily="2" charset="-93"/>
              </a:rPr>
              <a:t>/</a:t>
            </a:r>
          </a:p>
          <a:p>
            <a:endParaRPr lang="en-US" dirty="0">
              <a:solidFill>
                <a:schemeClr val="tx1"/>
              </a:solidFill>
              <a:latin typeface="Montserrat" panose="00000500000000000000" pitchFamily="2" charset="-93"/>
            </a:endParaRPr>
          </a:p>
          <a:p>
            <a:r>
              <a:rPr lang="en-US" dirty="0" err="1">
                <a:solidFill>
                  <a:schemeClr val="tx1"/>
                </a:solidFill>
                <a:latin typeface="Montserrat" panose="00000500000000000000" pitchFamily="2" charset="-93"/>
              </a:rPr>
              <a:t>Ngôn</a:t>
            </a:r>
            <a:r>
              <a:rPr lang="en-US" dirty="0">
                <a:solidFill>
                  <a:schemeClr val="tx1"/>
                </a:solidFill>
                <a:latin typeface="Montserrat" panose="00000500000000000000" pitchFamily="2" charset="-93"/>
              </a:rPr>
              <a:t> </a:t>
            </a:r>
            <a:r>
              <a:rPr lang="en-US" dirty="0" err="1">
                <a:solidFill>
                  <a:schemeClr val="tx1"/>
                </a:solidFill>
                <a:latin typeface="Montserrat" panose="00000500000000000000" pitchFamily="2" charset="-93"/>
              </a:rPr>
              <a:t>ngữ</a:t>
            </a:r>
            <a:r>
              <a:rPr lang="en-US" dirty="0">
                <a:solidFill>
                  <a:schemeClr val="tx1"/>
                </a:solidFill>
                <a:latin typeface="Montserrat" panose="00000500000000000000" pitchFamily="2" charset="-93"/>
              </a:rPr>
              <a:t> : </a:t>
            </a:r>
          </a:p>
          <a:p>
            <a:r>
              <a:rPr lang="en-US" dirty="0">
                <a:solidFill>
                  <a:schemeClr val="tx1"/>
                </a:solidFill>
                <a:latin typeface="Montserrat" panose="00000500000000000000" pitchFamily="2" charset="-93"/>
              </a:rPr>
              <a:t>	Front-End : JSP, CSS, JavaScript</a:t>
            </a:r>
          </a:p>
          <a:p>
            <a:r>
              <a:rPr lang="en-US" dirty="0">
                <a:solidFill>
                  <a:schemeClr val="tx1"/>
                </a:solidFill>
                <a:latin typeface="Montserrat" panose="00000500000000000000" pitchFamily="2" charset="-93"/>
              </a:rPr>
              <a:t>	Back-End : Java Servlet</a:t>
            </a:r>
          </a:p>
          <a:p>
            <a:r>
              <a:rPr lang="en-US" dirty="0" err="1">
                <a:solidFill>
                  <a:schemeClr val="tx1"/>
                </a:solidFill>
                <a:latin typeface="Montserrat" panose="00000500000000000000" pitchFamily="2" charset="-93"/>
              </a:rPr>
              <a:t>Cơ</a:t>
            </a:r>
            <a:r>
              <a:rPr lang="en-US" dirty="0">
                <a:solidFill>
                  <a:schemeClr val="tx1"/>
                </a:solidFill>
                <a:latin typeface="Montserrat" panose="00000500000000000000" pitchFamily="2" charset="-93"/>
              </a:rPr>
              <a:t> </a:t>
            </a:r>
            <a:r>
              <a:rPr lang="en-US" dirty="0" err="1">
                <a:solidFill>
                  <a:schemeClr val="tx1"/>
                </a:solidFill>
                <a:latin typeface="Montserrat" panose="00000500000000000000" pitchFamily="2" charset="-93"/>
              </a:rPr>
              <a:t>Sở</a:t>
            </a:r>
            <a:r>
              <a:rPr lang="en-US" dirty="0">
                <a:solidFill>
                  <a:schemeClr val="tx1"/>
                </a:solidFill>
                <a:latin typeface="Montserrat" panose="00000500000000000000" pitchFamily="2" charset="-93"/>
              </a:rPr>
              <a:t> </a:t>
            </a:r>
            <a:r>
              <a:rPr lang="en-US" dirty="0" err="1">
                <a:solidFill>
                  <a:schemeClr val="tx1"/>
                </a:solidFill>
                <a:latin typeface="Montserrat" panose="00000500000000000000" pitchFamily="2" charset="-93"/>
              </a:rPr>
              <a:t>Dữ</a:t>
            </a:r>
            <a:r>
              <a:rPr lang="en-US" dirty="0">
                <a:solidFill>
                  <a:schemeClr val="tx1"/>
                </a:solidFill>
                <a:latin typeface="Montserrat" panose="00000500000000000000" pitchFamily="2" charset="-93"/>
              </a:rPr>
              <a:t> </a:t>
            </a:r>
            <a:r>
              <a:rPr lang="en-US" dirty="0" err="1">
                <a:solidFill>
                  <a:schemeClr val="tx1"/>
                </a:solidFill>
                <a:latin typeface="Montserrat" panose="00000500000000000000" pitchFamily="2" charset="-93"/>
              </a:rPr>
              <a:t>Liệu</a:t>
            </a:r>
            <a:r>
              <a:rPr lang="en-US" dirty="0">
                <a:solidFill>
                  <a:schemeClr val="tx1"/>
                </a:solidFill>
                <a:latin typeface="Montserrat" panose="00000500000000000000" pitchFamily="2" charset="-93"/>
              </a:rPr>
              <a:t>:</a:t>
            </a:r>
          </a:p>
          <a:p>
            <a:r>
              <a:rPr lang="en-US" dirty="0">
                <a:solidFill>
                  <a:schemeClr val="tx1"/>
                </a:solidFill>
                <a:latin typeface="Montserrat" panose="00000500000000000000" pitchFamily="2" charset="-93"/>
              </a:rPr>
              <a:t>	SQL Server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5" name="Google Shape;1425;p42"/>
          <p:cNvSpPr txBox="1">
            <a:spLocks noGrp="1"/>
          </p:cNvSpPr>
          <p:nvPr>
            <p:ph type="subTitle" idx="1"/>
          </p:nvPr>
        </p:nvSpPr>
        <p:spPr>
          <a:xfrm>
            <a:off x="3174687" y="790462"/>
            <a:ext cx="5006700" cy="15786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dirty="0"/>
              <a:t>JSP là viết tắt của JavaServer Pages là một công nghệ để phát triển các trang web động. JSP giúp các nhà phát triển chèn java code vào các trang HTML bằng cách sử dụng các thẻ JSP đặc biệt.</a:t>
            </a:r>
            <a:endParaRPr sz="1800" dirty="0"/>
          </a:p>
        </p:txBody>
      </p:sp>
      <p:pic>
        <p:nvPicPr>
          <p:cNvPr id="1426" name="Google Shape;1426;p42"/>
          <p:cNvPicPr preferRelativeResize="0"/>
          <p:nvPr/>
        </p:nvPicPr>
        <p:blipFill rotWithShape="1">
          <a:blip r:embed="rId3">
            <a:alphaModFix/>
          </a:blip>
          <a:srcRect l="25537" t="7152" r="23467" b="5838"/>
          <a:stretch/>
        </p:blipFill>
        <p:spPr>
          <a:xfrm>
            <a:off x="136696" y="3393275"/>
            <a:ext cx="1920000" cy="1842726"/>
          </a:xfrm>
          <a:prstGeom prst="rect">
            <a:avLst/>
          </a:prstGeom>
          <a:noFill/>
          <a:ln>
            <a:noFill/>
          </a:ln>
        </p:spPr>
      </p:pic>
      <p:pic>
        <p:nvPicPr>
          <p:cNvPr id="1427" name="Google Shape;1427;p42"/>
          <p:cNvPicPr preferRelativeResize="0"/>
          <p:nvPr/>
        </p:nvPicPr>
        <p:blipFill rotWithShape="1">
          <a:blip r:embed="rId4">
            <a:alphaModFix/>
          </a:blip>
          <a:srcRect l="15236" r="10474"/>
          <a:stretch/>
        </p:blipFill>
        <p:spPr>
          <a:xfrm rot="-1358193">
            <a:off x="446625" y="3507439"/>
            <a:ext cx="1552576" cy="1390852"/>
          </a:xfrm>
          <a:prstGeom prst="rect">
            <a:avLst/>
          </a:prstGeom>
          <a:noFill/>
          <a:ln>
            <a:noFill/>
          </a:ln>
        </p:spPr>
      </p:pic>
      <p:grpSp>
        <p:nvGrpSpPr>
          <p:cNvPr id="1428" name="Google Shape;1428;p42"/>
          <p:cNvGrpSpPr/>
          <p:nvPr/>
        </p:nvGrpSpPr>
        <p:grpSpPr>
          <a:xfrm>
            <a:off x="8219800" y="2094550"/>
            <a:ext cx="76825" cy="76800"/>
            <a:chOff x="3104875" y="1099400"/>
            <a:chExt cx="76825" cy="76800"/>
          </a:xfrm>
        </p:grpSpPr>
        <p:sp>
          <p:nvSpPr>
            <p:cNvPr id="1429" name="Google Shape;1429;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4" name="Google Shape;1434;p42"/>
          <p:cNvPicPr preferRelativeResize="0"/>
          <p:nvPr/>
        </p:nvPicPr>
        <p:blipFill rotWithShape="1">
          <a:blip r:embed="rId5">
            <a:alphaModFix/>
          </a:blip>
          <a:srcRect l="22009" r="18455"/>
          <a:stretch/>
        </p:blipFill>
        <p:spPr>
          <a:xfrm rot="1203247">
            <a:off x="8338794" y="-81684"/>
            <a:ext cx="903665" cy="853810"/>
          </a:xfrm>
          <a:prstGeom prst="rect">
            <a:avLst/>
          </a:prstGeom>
          <a:noFill/>
          <a:ln>
            <a:noFill/>
          </a:ln>
        </p:spPr>
      </p:pic>
      <p:grpSp>
        <p:nvGrpSpPr>
          <p:cNvPr id="1438" name="Google Shape;1438;p42"/>
          <p:cNvGrpSpPr/>
          <p:nvPr/>
        </p:nvGrpSpPr>
        <p:grpSpPr>
          <a:xfrm>
            <a:off x="7587300" y="4276238"/>
            <a:ext cx="76825" cy="76800"/>
            <a:chOff x="3104875" y="1099400"/>
            <a:chExt cx="76825" cy="76800"/>
          </a:xfrm>
        </p:grpSpPr>
        <p:sp>
          <p:nvSpPr>
            <p:cNvPr id="1439" name="Google Shape;1439;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326;p39">
            <a:extLst>
              <a:ext uri="{FF2B5EF4-FFF2-40B4-BE49-F238E27FC236}">
                <a16:creationId xmlns:a16="http://schemas.microsoft.com/office/drawing/2014/main" id="{019ED925-8AF6-4E3D-A95B-F4B6D878C62D}"/>
              </a:ext>
            </a:extLst>
          </p:cNvPr>
          <p:cNvSpPr txBox="1">
            <a:spLocks/>
          </p:cNvSpPr>
          <p:nvPr/>
        </p:nvSpPr>
        <p:spPr>
          <a:xfrm>
            <a:off x="-356698" y="58871"/>
            <a:ext cx="675440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ctr"/>
            <a:r>
              <a:rPr lang="vi-VN" dirty="0"/>
              <a:t>02. PHÂN TÍCH</a:t>
            </a:r>
          </a:p>
        </p:txBody>
      </p:sp>
      <p:sp>
        <p:nvSpPr>
          <p:cNvPr id="20" name="TextBox 19">
            <a:extLst>
              <a:ext uri="{FF2B5EF4-FFF2-40B4-BE49-F238E27FC236}">
                <a16:creationId xmlns:a16="http://schemas.microsoft.com/office/drawing/2014/main" id="{7BC7E412-5976-4CA5-9CC1-CD42273C2EA6}"/>
              </a:ext>
            </a:extLst>
          </p:cNvPr>
          <p:cNvSpPr txBox="1"/>
          <p:nvPr/>
        </p:nvSpPr>
        <p:spPr>
          <a:xfrm>
            <a:off x="299301" y="781650"/>
            <a:ext cx="2836974" cy="830997"/>
          </a:xfrm>
          <a:prstGeom prst="rect">
            <a:avLst/>
          </a:prstGeom>
          <a:noFill/>
        </p:spPr>
        <p:txBody>
          <a:bodyPr wrap="square" rtlCol="0">
            <a:spAutoFit/>
          </a:bodyPr>
          <a:lstStyle/>
          <a:p>
            <a:r>
              <a:rPr lang="vi-VN" sz="1600" dirty="0">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lý</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thuyết</a:t>
            </a:r>
            <a:r>
              <a:rPr lang="en-US" sz="1600" dirty="0">
                <a:solidFill>
                  <a:schemeClr val="tx1"/>
                </a:solidFill>
                <a:latin typeface="Montserrat Black" panose="00000A00000000000000" pitchFamily="2" charset="-93"/>
              </a:rPr>
              <a:t> :</a:t>
            </a:r>
          </a:p>
          <a:p>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JSP, CSS, </a:t>
            </a:r>
            <a:r>
              <a:rPr lang="en-US" sz="1600" dirty="0" err="1">
                <a:solidFill>
                  <a:schemeClr val="tx1"/>
                </a:solidFill>
                <a:latin typeface="Montserrat Black" panose="00000A00000000000000" pitchFamily="2" charset="-93"/>
              </a:rPr>
              <a:t>Javascprit</a:t>
            </a:r>
            <a:endParaRPr lang="vi-VN" sz="1600" dirty="0">
              <a:solidFill>
                <a:schemeClr val="tx1"/>
              </a:solidFill>
              <a:latin typeface="Montserrat Black" panose="00000A00000000000000" pitchFamily="2" charset="-93"/>
            </a:endParaRPr>
          </a:p>
        </p:txBody>
      </p:sp>
      <p:sp>
        <p:nvSpPr>
          <p:cNvPr id="3" name="Title 2">
            <a:extLst>
              <a:ext uri="{FF2B5EF4-FFF2-40B4-BE49-F238E27FC236}">
                <a16:creationId xmlns:a16="http://schemas.microsoft.com/office/drawing/2014/main" id="{A1AEAE0F-C427-462E-8D6D-95941B848ED4}"/>
              </a:ext>
            </a:extLst>
          </p:cNvPr>
          <p:cNvSpPr>
            <a:spLocks noGrp="1"/>
          </p:cNvSpPr>
          <p:nvPr>
            <p:ph type="title"/>
          </p:nvPr>
        </p:nvSpPr>
        <p:spPr>
          <a:xfrm>
            <a:off x="1818505" y="2234189"/>
            <a:ext cx="1356182" cy="531900"/>
          </a:xfrm>
        </p:spPr>
        <p:txBody>
          <a:bodyPr/>
          <a:lstStyle/>
          <a:p>
            <a:pPr algn="l"/>
            <a:r>
              <a:rPr lang="en-US" sz="1600" dirty="0" err="1"/>
              <a:t>Ưu</a:t>
            </a:r>
            <a:r>
              <a:rPr lang="en-US" sz="1600" dirty="0"/>
              <a:t> </a:t>
            </a:r>
            <a:r>
              <a:rPr lang="en-US" sz="1600" dirty="0" err="1"/>
              <a:t>điểm</a:t>
            </a:r>
            <a:r>
              <a:rPr lang="en-US" sz="1600" dirty="0"/>
              <a:t> : </a:t>
            </a:r>
            <a:endParaRPr lang="vi-VN" sz="1600" dirty="0"/>
          </a:p>
        </p:txBody>
      </p:sp>
      <p:sp>
        <p:nvSpPr>
          <p:cNvPr id="23" name="Google Shape;1425;p42">
            <a:extLst>
              <a:ext uri="{FF2B5EF4-FFF2-40B4-BE49-F238E27FC236}">
                <a16:creationId xmlns:a16="http://schemas.microsoft.com/office/drawing/2014/main" id="{AC954AF7-395B-47FB-BEF2-E08A2BC971F1}"/>
              </a:ext>
            </a:extLst>
          </p:cNvPr>
          <p:cNvSpPr txBox="1">
            <a:spLocks/>
          </p:cNvSpPr>
          <p:nvPr/>
        </p:nvSpPr>
        <p:spPr>
          <a:xfrm>
            <a:off x="3142387" y="2617610"/>
            <a:ext cx="5006700" cy="7288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3000"/>
              <a:buFont typeface="Montserrat"/>
              <a:buNone/>
              <a:defRPr sz="30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marL="0" indent="0" algn="l"/>
            <a:r>
              <a:rPr lang="vi-VN" sz="1800" dirty="0"/>
              <a:t>JSP thuận tiện hơn Servlet thuần để viết</a:t>
            </a:r>
            <a:endParaRPr lang="en-US" sz="1800" dirty="0"/>
          </a:p>
          <a:p>
            <a:pPr marL="0" indent="0" algn="l"/>
            <a:r>
              <a:rPr lang="vi-VN" sz="1800" dirty="0"/>
              <a:t>Hỗ trợ Java API</a:t>
            </a:r>
            <a:r>
              <a:rPr lang="en-US" sz="1800" dirty="0"/>
              <a:t>…….</a:t>
            </a:r>
            <a:endParaRPr lang="vi-VN" sz="1800" dirty="0"/>
          </a:p>
        </p:txBody>
      </p:sp>
      <p:sp>
        <p:nvSpPr>
          <p:cNvPr id="24" name="Title 2">
            <a:extLst>
              <a:ext uri="{FF2B5EF4-FFF2-40B4-BE49-F238E27FC236}">
                <a16:creationId xmlns:a16="http://schemas.microsoft.com/office/drawing/2014/main" id="{EC1EE8BF-D8F1-4F01-8B76-60DF37709270}"/>
              </a:ext>
            </a:extLst>
          </p:cNvPr>
          <p:cNvSpPr txBox="1">
            <a:spLocks/>
          </p:cNvSpPr>
          <p:nvPr/>
        </p:nvSpPr>
        <p:spPr>
          <a:xfrm>
            <a:off x="1794378" y="3463955"/>
            <a:ext cx="1968292" cy="53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US" sz="1600" dirty="0" err="1"/>
              <a:t>Nhược</a:t>
            </a:r>
            <a:r>
              <a:rPr lang="en-US" sz="1600" dirty="0"/>
              <a:t> </a:t>
            </a:r>
            <a:r>
              <a:rPr lang="en-US" sz="1600" dirty="0" err="1"/>
              <a:t>điểm</a:t>
            </a:r>
            <a:r>
              <a:rPr lang="en-US" sz="1600" dirty="0"/>
              <a:t> : </a:t>
            </a:r>
            <a:endParaRPr lang="vi-VN" sz="1600" dirty="0"/>
          </a:p>
        </p:txBody>
      </p:sp>
      <p:sp>
        <p:nvSpPr>
          <p:cNvPr id="25" name="Google Shape;1425;p42">
            <a:extLst>
              <a:ext uri="{FF2B5EF4-FFF2-40B4-BE49-F238E27FC236}">
                <a16:creationId xmlns:a16="http://schemas.microsoft.com/office/drawing/2014/main" id="{0B45D610-ABF8-4072-ABD4-3502DB3A1612}"/>
              </a:ext>
            </a:extLst>
          </p:cNvPr>
          <p:cNvSpPr txBox="1">
            <a:spLocks/>
          </p:cNvSpPr>
          <p:nvPr/>
        </p:nvSpPr>
        <p:spPr>
          <a:xfrm>
            <a:off x="3174687" y="3911801"/>
            <a:ext cx="5006700" cy="7288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3000"/>
              <a:buFont typeface="Montserrat"/>
              <a:buNone/>
              <a:defRPr sz="30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marL="0" indent="0" algn="l"/>
            <a:r>
              <a:rPr lang="vi-VN" sz="1800" dirty="0"/>
              <a:t>Thời gian cần thiết để biên dịch JSP lâu hơn…</a:t>
            </a:r>
            <a:r>
              <a:rPr lang="en-US" sz="1800" dirty="0"/>
              <a:t>…….</a:t>
            </a:r>
            <a:endParaRPr lang="vi-VN"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grpSp>
        <p:nvGrpSpPr>
          <p:cNvPr id="1452" name="Google Shape;1452;p43"/>
          <p:cNvGrpSpPr/>
          <p:nvPr/>
        </p:nvGrpSpPr>
        <p:grpSpPr>
          <a:xfrm>
            <a:off x="7123225" y="1144988"/>
            <a:ext cx="76825" cy="76800"/>
            <a:chOff x="3104875" y="1099400"/>
            <a:chExt cx="76825" cy="76800"/>
          </a:xfrm>
        </p:grpSpPr>
        <p:sp>
          <p:nvSpPr>
            <p:cNvPr id="1453" name="Google Shape;1453;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1" name="Google Shape;1461;p43"/>
          <p:cNvPicPr preferRelativeResize="0"/>
          <p:nvPr/>
        </p:nvPicPr>
        <p:blipFill rotWithShape="1">
          <a:blip r:embed="rId3">
            <a:alphaModFix/>
          </a:blip>
          <a:srcRect l="15236" r="10474"/>
          <a:stretch/>
        </p:blipFill>
        <p:spPr>
          <a:xfrm rot="-5710310">
            <a:off x="-13716" y="3216375"/>
            <a:ext cx="1552574" cy="1390852"/>
          </a:xfrm>
          <a:prstGeom prst="rect">
            <a:avLst/>
          </a:prstGeom>
          <a:noFill/>
          <a:ln>
            <a:noFill/>
          </a:ln>
        </p:spPr>
      </p:pic>
      <p:sp>
        <p:nvSpPr>
          <p:cNvPr id="80" name="Google Shape;1425;p42">
            <a:extLst>
              <a:ext uri="{FF2B5EF4-FFF2-40B4-BE49-F238E27FC236}">
                <a16:creationId xmlns:a16="http://schemas.microsoft.com/office/drawing/2014/main" id="{941859EC-CBBE-4397-83FB-03798746C952}"/>
              </a:ext>
            </a:extLst>
          </p:cNvPr>
          <p:cNvSpPr txBox="1">
            <a:spLocks/>
          </p:cNvSpPr>
          <p:nvPr/>
        </p:nvSpPr>
        <p:spPr>
          <a:xfrm>
            <a:off x="2650228" y="786835"/>
            <a:ext cx="5393488" cy="13063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0" indent="0" algn="l"/>
            <a:r>
              <a:rPr lang="vi-VN" sz="1800" dirty="0"/>
              <a:t>Servlet là một công nghệ được sử dụng để tạo ra ứng dụng web.</a:t>
            </a:r>
            <a:endParaRPr lang="en-US" sz="1800" dirty="0"/>
          </a:p>
          <a:p>
            <a:pPr marL="0" indent="0" algn="l"/>
            <a:r>
              <a:rPr lang="vi-VN" sz="1800" dirty="0"/>
              <a:t>Servlet là một thành phần web được triển khai trên máy chủ để tạo ra</a:t>
            </a:r>
            <a:r>
              <a:rPr lang="en-US" sz="1800" dirty="0"/>
              <a:t> </a:t>
            </a:r>
            <a:r>
              <a:rPr lang="vi-VN" sz="1800" dirty="0"/>
              <a:t>trang web động</a:t>
            </a:r>
          </a:p>
        </p:txBody>
      </p:sp>
      <p:sp>
        <p:nvSpPr>
          <p:cNvPr id="81" name="Google Shape;1326;p39">
            <a:extLst>
              <a:ext uri="{FF2B5EF4-FFF2-40B4-BE49-F238E27FC236}">
                <a16:creationId xmlns:a16="http://schemas.microsoft.com/office/drawing/2014/main" id="{EEEFEAFB-A77B-4B8D-B2F0-BA510FCD0981}"/>
              </a:ext>
            </a:extLst>
          </p:cNvPr>
          <p:cNvSpPr txBox="1">
            <a:spLocks/>
          </p:cNvSpPr>
          <p:nvPr/>
        </p:nvSpPr>
        <p:spPr>
          <a:xfrm>
            <a:off x="-356698" y="58871"/>
            <a:ext cx="675440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ctr"/>
            <a:r>
              <a:rPr lang="vi-VN" dirty="0"/>
              <a:t>02. PHÂN TÍCH</a:t>
            </a:r>
          </a:p>
        </p:txBody>
      </p:sp>
      <p:sp>
        <p:nvSpPr>
          <p:cNvPr id="82" name="TextBox 81">
            <a:extLst>
              <a:ext uri="{FF2B5EF4-FFF2-40B4-BE49-F238E27FC236}">
                <a16:creationId xmlns:a16="http://schemas.microsoft.com/office/drawing/2014/main" id="{AE8A5E5E-136A-47A6-B32F-21A139D6649A}"/>
              </a:ext>
            </a:extLst>
          </p:cNvPr>
          <p:cNvSpPr txBox="1"/>
          <p:nvPr/>
        </p:nvSpPr>
        <p:spPr>
          <a:xfrm>
            <a:off x="281956" y="733019"/>
            <a:ext cx="2836974" cy="830997"/>
          </a:xfrm>
          <a:prstGeom prst="rect">
            <a:avLst/>
          </a:prstGeom>
          <a:noFill/>
        </p:spPr>
        <p:txBody>
          <a:bodyPr wrap="square" rtlCol="0">
            <a:spAutoFit/>
          </a:bodyPr>
          <a:lstStyle/>
          <a:p>
            <a:r>
              <a:rPr lang="vi-VN" sz="1600" dirty="0">
                <a:solidFill>
                  <a:schemeClr val="tx1"/>
                </a:solidFill>
                <a:latin typeface="Montserrat Black" panose="00000A00000000000000" pitchFamily="2" charset="-93"/>
              </a:rPr>
              <a:t>Cơ</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sở</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lý</a:t>
            </a:r>
            <a:r>
              <a:rPr lang="en-US" sz="1600" dirty="0">
                <a:solidFill>
                  <a:schemeClr val="tx1"/>
                </a:solidFill>
                <a:latin typeface="Montserrat Black" panose="00000A00000000000000" pitchFamily="2" charset="-93"/>
              </a:rPr>
              <a:t> </a:t>
            </a:r>
            <a:r>
              <a:rPr lang="en-US" sz="1600" dirty="0" err="1">
                <a:solidFill>
                  <a:schemeClr val="tx1"/>
                </a:solidFill>
                <a:latin typeface="Montserrat Black" panose="00000A00000000000000" pitchFamily="2" charset="-93"/>
              </a:rPr>
              <a:t>thuyết</a:t>
            </a:r>
            <a:r>
              <a:rPr lang="en-US" sz="1600" dirty="0">
                <a:solidFill>
                  <a:schemeClr val="tx1"/>
                </a:solidFill>
                <a:latin typeface="Montserrat Black" panose="00000A00000000000000" pitchFamily="2" charset="-93"/>
              </a:rPr>
              <a:t> :</a:t>
            </a:r>
          </a:p>
          <a:p>
            <a:endParaRPr lang="en-US" sz="1600" dirty="0">
              <a:solidFill>
                <a:schemeClr val="tx1"/>
              </a:solidFill>
              <a:latin typeface="Montserrat Black" panose="00000A00000000000000" pitchFamily="2" charset="-93"/>
            </a:endParaRPr>
          </a:p>
          <a:p>
            <a:r>
              <a:rPr lang="en-US" sz="1600" dirty="0">
                <a:solidFill>
                  <a:schemeClr val="tx1"/>
                </a:solidFill>
                <a:latin typeface="Montserrat Black" panose="00000A00000000000000" pitchFamily="2" charset="-93"/>
              </a:rPr>
              <a:t>     Java Servlet</a:t>
            </a:r>
            <a:endParaRPr lang="vi-VN" sz="1600" dirty="0">
              <a:solidFill>
                <a:schemeClr val="tx1"/>
              </a:solidFill>
              <a:latin typeface="Montserrat Black" panose="00000A00000000000000" pitchFamily="2" charset="-93"/>
            </a:endParaRPr>
          </a:p>
        </p:txBody>
      </p:sp>
      <p:sp>
        <p:nvSpPr>
          <p:cNvPr id="91" name="Title 2">
            <a:extLst>
              <a:ext uri="{FF2B5EF4-FFF2-40B4-BE49-F238E27FC236}">
                <a16:creationId xmlns:a16="http://schemas.microsoft.com/office/drawing/2014/main" id="{30B6A618-5379-4FC5-AD6C-49CEC58E10A3}"/>
              </a:ext>
            </a:extLst>
          </p:cNvPr>
          <p:cNvSpPr>
            <a:spLocks noGrp="1"/>
          </p:cNvSpPr>
          <p:nvPr>
            <p:ph type="title"/>
          </p:nvPr>
        </p:nvSpPr>
        <p:spPr>
          <a:xfrm>
            <a:off x="1818505" y="2234189"/>
            <a:ext cx="1356182" cy="531900"/>
          </a:xfrm>
        </p:spPr>
        <p:txBody>
          <a:bodyPr/>
          <a:lstStyle/>
          <a:p>
            <a:pPr algn="l"/>
            <a:r>
              <a:rPr lang="en-US" sz="1600" dirty="0" err="1"/>
              <a:t>Ưu</a:t>
            </a:r>
            <a:r>
              <a:rPr lang="en-US" sz="1600" dirty="0"/>
              <a:t> </a:t>
            </a:r>
            <a:r>
              <a:rPr lang="en-US" sz="1600" dirty="0" err="1"/>
              <a:t>điểm</a:t>
            </a:r>
            <a:r>
              <a:rPr lang="en-US" sz="1600" dirty="0"/>
              <a:t> : </a:t>
            </a:r>
            <a:endParaRPr lang="vi-VN" sz="1600" dirty="0"/>
          </a:p>
        </p:txBody>
      </p:sp>
      <p:sp>
        <p:nvSpPr>
          <p:cNvPr id="92" name="Google Shape;1425;p42">
            <a:extLst>
              <a:ext uri="{FF2B5EF4-FFF2-40B4-BE49-F238E27FC236}">
                <a16:creationId xmlns:a16="http://schemas.microsoft.com/office/drawing/2014/main" id="{CCF99694-E804-4FE4-8554-69F3C9EB63D8}"/>
              </a:ext>
            </a:extLst>
          </p:cNvPr>
          <p:cNvSpPr txBox="1">
            <a:spLocks/>
          </p:cNvSpPr>
          <p:nvPr/>
        </p:nvSpPr>
        <p:spPr>
          <a:xfrm>
            <a:off x="3142387" y="2617610"/>
            <a:ext cx="5006700" cy="7288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3000"/>
              <a:buFont typeface="Montserrat"/>
              <a:buNone/>
              <a:defRPr sz="30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marL="0" indent="0" algn="l"/>
            <a:r>
              <a:rPr lang="vi-VN" sz="1800" dirty="0"/>
              <a:t>Khi có sự thay đổi thì người dùng không cần biên dịch lại JSP. Bởi khi JSP chạy, những thay đổi này sẽ tự động xuất hiện.</a:t>
            </a:r>
          </a:p>
        </p:txBody>
      </p:sp>
      <p:sp>
        <p:nvSpPr>
          <p:cNvPr id="93" name="Title 2">
            <a:extLst>
              <a:ext uri="{FF2B5EF4-FFF2-40B4-BE49-F238E27FC236}">
                <a16:creationId xmlns:a16="http://schemas.microsoft.com/office/drawing/2014/main" id="{321760C9-FAA8-474A-A677-C98312BB74DC}"/>
              </a:ext>
            </a:extLst>
          </p:cNvPr>
          <p:cNvSpPr txBox="1">
            <a:spLocks/>
          </p:cNvSpPr>
          <p:nvPr/>
        </p:nvSpPr>
        <p:spPr>
          <a:xfrm>
            <a:off x="1794378" y="3463955"/>
            <a:ext cx="1968292" cy="53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US" sz="1600" dirty="0" err="1"/>
              <a:t>Nhược</a:t>
            </a:r>
            <a:r>
              <a:rPr lang="en-US" sz="1600" dirty="0"/>
              <a:t> </a:t>
            </a:r>
            <a:r>
              <a:rPr lang="en-US" sz="1600" dirty="0" err="1"/>
              <a:t>điểm</a:t>
            </a:r>
            <a:r>
              <a:rPr lang="en-US" sz="1600" dirty="0"/>
              <a:t> : </a:t>
            </a:r>
            <a:endParaRPr lang="vi-VN" sz="1600" dirty="0"/>
          </a:p>
        </p:txBody>
      </p:sp>
      <p:sp>
        <p:nvSpPr>
          <p:cNvPr id="94" name="Google Shape;1425;p42">
            <a:extLst>
              <a:ext uri="{FF2B5EF4-FFF2-40B4-BE49-F238E27FC236}">
                <a16:creationId xmlns:a16="http://schemas.microsoft.com/office/drawing/2014/main" id="{23FF18E7-9D55-4FC1-BEAA-37BCCE1F46EB}"/>
              </a:ext>
            </a:extLst>
          </p:cNvPr>
          <p:cNvSpPr txBox="1">
            <a:spLocks/>
          </p:cNvSpPr>
          <p:nvPr/>
        </p:nvSpPr>
        <p:spPr>
          <a:xfrm>
            <a:off x="3174687" y="4018742"/>
            <a:ext cx="5006700" cy="7288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3000"/>
              <a:buFont typeface="Montserrat"/>
              <a:buNone/>
              <a:defRPr sz="30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marL="0" indent="0" algn="l"/>
            <a:r>
              <a:rPr lang="vi-VN" sz="1800" dirty="0"/>
              <a:t>Người dùng có thể truy cập cơ sở dữ liệu bằng JSP nhưng thực tế khó thực hiện vì phần các java servlet không hỗ trợ.</a:t>
            </a:r>
          </a:p>
        </p:txBody>
      </p:sp>
    </p:spTree>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3682</Words>
  <Application>Microsoft Office PowerPoint</Application>
  <PresentationFormat>On-screen Show (16:9)</PresentationFormat>
  <Paragraphs>655</Paragraphs>
  <Slides>59</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Bebas Neue</vt:lpstr>
      <vt:lpstr>PT Sans</vt:lpstr>
      <vt:lpstr>Arial</vt:lpstr>
      <vt:lpstr>Anaheim</vt:lpstr>
      <vt:lpstr>Montserrat</vt:lpstr>
      <vt:lpstr>Montserrat Black</vt:lpstr>
      <vt:lpstr>Nunito Light</vt:lpstr>
      <vt:lpstr>Artificial Intelligence (AI) Technology Consulting by Slidesgo</vt:lpstr>
      <vt:lpstr>ĐỒ ÁN CÔNG NGHỆ THÔNG TIN   Nhóm 03 :  Xây dựng website dịch vụ Khách sạn</vt:lpstr>
      <vt:lpstr>PHẦN NỘI DUNG</vt:lpstr>
      <vt:lpstr>01. MỞ ĐẦU</vt:lpstr>
      <vt:lpstr>01. MỞ ĐẦU</vt:lpstr>
      <vt:lpstr>01. MỞ ĐẦU</vt:lpstr>
      <vt:lpstr>02.</vt:lpstr>
      <vt:lpstr>02. PHÂN TÍCH</vt:lpstr>
      <vt:lpstr>Ưu điểm : </vt:lpstr>
      <vt:lpstr>Ưu điểm : </vt:lpstr>
      <vt:lpstr>Ưu điểm : </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3. THIẾT KẾ</vt:lpstr>
      <vt:lpstr>4. Cài đặt &amp; kiểm thử</vt:lpstr>
      <vt:lpstr>4. Cài đặt &amp; kiểm thử</vt:lpstr>
      <vt:lpstr>4. Cài đặt &amp; kiểm thử</vt:lpstr>
      <vt:lpstr>4. Cài đặt &amp; kiểm thử</vt:lpstr>
      <vt:lpstr>4. Cài đặt &amp; kiểm thử</vt:lpstr>
      <vt:lpstr>4. Cài đặt &amp; kiểm thử</vt:lpstr>
      <vt:lpstr>4. Cài đặt &amp; kiểm thử</vt:lpstr>
      <vt:lpstr>4. Cài đặt &amp; kiểm thử</vt:lpstr>
      <vt:lpstr>4. Cài đặt &amp; kiểm thử</vt:lpstr>
      <vt:lpstr>4. Cài đặt &amp; kiểm thử</vt:lpstr>
      <vt:lpstr>4. Cài đặt &amp; kiểm thử</vt:lpstr>
      <vt:lpstr>4. Cài đặt &amp; kiểm thử</vt:lpstr>
      <vt:lpstr>KIỂM THỬ</vt:lpstr>
      <vt:lpstr>5. KẾT LUẬN &amp; ĐỊNH HƯỚNG PHÁT TRIỂN</vt:lpstr>
      <vt:lpstr>PowerPoint Presentation</vt:lpstr>
      <vt:lpstr>PowerPoint Presentation</vt:lpstr>
      <vt:lpstr>Cảm ơn thầy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CÔNG NGHỆ THÔNG TIN   Nhóm 03 :  Xây dựng website dịch vụ Khách sạn</dc:title>
  <cp:lastModifiedBy>Nguyen Sy Hoang Lam</cp:lastModifiedBy>
  <cp:revision>20</cp:revision>
  <dcterms:modified xsi:type="dcterms:W3CDTF">2022-12-04T17:15:46Z</dcterms:modified>
</cp:coreProperties>
</file>